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Override1.xml" ContentType="application/vnd.openxmlformats-officedocument.themeOverr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2147482784" r:id="rId2"/>
    <p:sldId id="2147482721" r:id="rId3"/>
    <p:sldId id="2147482550" r:id="rId4"/>
    <p:sldId id="2134805155" r:id="rId5"/>
    <p:sldId id="2147482549" r:id="rId6"/>
    <p:sldId id="2147482513" r:id="rId7"/>
    <p:sldId id="2147482990" r:id="rId8"/>
    <p:sldId id="2134805394" r:id="rId9"/>
    <p:sldId id="2134805395" r:id="rId10"/>
    <p:sldId id="2147482473" r:id="rId11"/>
    <p:sldId id="2147482869" r:id="rId12"/>
    <p:sldId id="2147482870" r:id="rId13"/>
    <p:sldId id="2147482871" r:id="rId14"/>
    <p:sldId id="2147482872" r:id="rId15"/>
    <p:sldId id="2147482873" r:id="rId16"/>
    <p:sldId id="2147482874" r:id="rId17"/>
    <p:sldId id="2147482880" r:id="rId18"/>
    <p:sldId id="2147482881" r:id="rId19"/>
    <p:sldId id="2147482882" r:id="rId20"/>
    <p:sldId id="2147482883" r:id="rId21"/>
    <p:sldId id="2147482884" r:id="rId22"/>
    <p:sldId id="2147482885" r:id="rId23"/>
    <p:sldId id="2147482886" r:id="rId24"/>
    <p:sldId id="2147482887" r:id="rId25"/>
    <p:sldId id="2134808455" r:id="rId26"/>
    <p:sldId id="2147482729" r:id="rId27"/>
    <p:sldId id="2147482692" r:id="rId28"/>
    <p:sldId id="2147482991" r:id="rId29"/>
    <p:sldId id="2147482685" r:id="rId30"/>
    <p:sldId id="2147482992" r:id="rId31"/>
    <p:sldId id="2147482998" r:id="rId32"/>
    <p:sldId id="2147482730" r:id="rId33"/>
    <p:sldId id="2147482993" r:id="rId34"/>
    <p:sldId id="2147482994" r:id="rId35"/>
    <p:sldId id="2147482724" r:id="rId36"/>
    <p:sldId id="2147482995" r:id="rId37"/>
    <p:sldId id="2147482751" r:id="rId38"/>
    <p:sldId id="2147482667" r:id="rId39"/>
    <p:sldId id="2147482876" r:id="rId40"/>
    <p:sldId id="2147482737" r:id="rId41"/>
    <p:sldId id="2147482519" r:id="rId42"/>
    <p:sldId id="2147482752" r:id="rId43"/>
    <p:sldId id="2147482753" r:id="rId44"/>
    <p:sldId id="2147482997" r:id="rId45"/>
    <p:sldId id="2147482811" r:id="rId46"/>
    <p:sldId id="2147482987" r:id="rId47"/>
    <p:sldId id="2134804803" r:id="rId48"/>
  </p:sldIdLst>
  <p:sldSz cx="13716000" cy="10287000"/>
  <p:notesSz cx="6858000" cy="9144000"/>
  <p:embeddedFontLst>
    <p:embeddedFont>
      <p:font typeface="Arimo Italics" panose="020B0604020202020204" charset="0"/>
      <p:regular r:id="rId50"/>
      <p:italic r:id="rId51"/>
    </p:embeddedFont>
    <p:embeddedFont>
      <p:font typeface="Carelia" panose="020B0604020202020204" charset="0"/>
      <p:regular r:id="rId52"/>
    </p:embeddedFont>
    <p:embeddedFont>
      <p:font typeface="Dosis" pitchFamily="2" charset="0"/>
      <p:regular r:id="rId53"/>
      <p:bold r:id="rId54"/>
    </p:embeddedFont>
    <p:embeddedFont>
      <p:font typeface="Microsoft Uighur" panose="02000000000000000000" pitchFamily="2" charset="-78"/>
      <p:regular r:id="rId55"/>
      <p:bold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7FC20A81-9F0F-4BDA-ADA4-4436B8BE26B1}">
          <p14:sldIdLst>
            <p14:sldId id="2147482784"/>
            <p14:sldId id="2147482721"/>
            <p14:sldId id="2147482550"/>
            <p14:sldId id="2134805155"/>
            <p14:sldId id="2147482549"/>
            <p14:sldId id="2147482513"/>
            <p14:sldId id="2147482990"/>
            <p14:sldId id="2134805394"/>
            <p14:sldId id="2134805395"/>
            <p14:sldId id="2147482473"/>
            <p14:sldId id="2147482869"/>
            <p14:sldId id="2147482870"/>
            <p14:sldId id="2147482871"/>
            <p14:sldId id="2147482872"/>
            <p14:sldId id="2147482873"/>
            <p14:sldId id="2147482874"/>
            <p14:sldId id="2147482880"/>
            <p14:sldId id="2147482881"/>
            <p14:sldId id="2147482882"/>
            <p14:sldId id="2147482883"/>
            <p14:sldId id="2147482884"/>
            <p14:sldId id="2147482885"/>
            <p14:sldId id="2147482886"/>
            <p14:sldId id="2147482887"/>
            <p14:sldId id="2134808455"/>
            <p14:sldId id="2147482729"/>
            <p14:sldId id="2147482692"/>
            <p14:sldId id="2147482991"/>
            <p14:sldId id="2147482685"/>
            <p14:sldId id="2147482992"/>
            <p14:sldId id="2147482998"/>
            <p14:sldId id="2147482730"/>
            <p14:sldId id="2147482993"/>
            <p14:sldId id="2147482994"/>
            <p14:sldId id="2147482724"/>
            <p14:sldId id="2147482995"/>
            <p14:sldId id="2147482751"/>
            <p14:sldId id="2147482667"/>
            <p14:sldId id="2147482876"/>
            <p14:sldId id="2147482737"/>
            <p14:sldId id="2147482519"/>
            <p14:sldId id="2147482752"/>
            <p14:sldId id="2147482753"/>
            <p14:sldId id="2147482997"/>
            <p14:sldId id="2147482811"/>
            <p14:sldId id="2147482987"/>
            <p14:sldId id="2134804803"/>
          </p14:sldIdLst>
        </p14:section>
        <p14:section name="Section sans titre" id="{28269ACC-50C4-4FA5-A604-E64E8013E86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A343"/>
    <a:srgbClr val="106585"/>
    <a:srgbClr val="743A00"/>
    <a:srgbClr val="964B00"/>
    <a:srgbClr val="88CCCE"/>
    <a:srgbClr val="43A1A3"/>
    <a:srgbClr val="99BA56"/>
    <a:srgbClr val="000000"/>
    <a:srgbClr val="85A644"/>
    <a:srgbClr val="88A9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90327" autoAdjust="0"/>
  </p:normalViewPr>
  <p:slideViewPr>
    <p:cSldViewPr>
      <p:cViewPr varScale="1">
        <p:scale>
          <a:sx n="50" d="100"/>
          <a:sy n="50" d="100"/>
        </p:scale>
        <p:origin x="1368" y="38"/>
      </p:cViewPr>
      <p:guideLst>
        <p:guide orient="horz" pos="216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2579"/>
    </p:cViewPr>
  </p:sorterViewPr>
  <p:notesViewPr>
    <p:cSldViewPr>
      <p:cViewPr>
        <p:scale>
          <a:sx n="80" d="100"/>
          <a:sy n="80" d="100"/>
        </p:scale>
        <p:origin x="2755" y="-4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osis" pitchFamily="2" charset="0"/>
              </a:defRPr>
            </a:lvl1pPr>
          </a:lstStyle>
          <a:p>
            <a:endParaRPr lang="fr-M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osis" pitchFamily="2" charset="0"/>
              </a:defRPr>
            </a:lvl1pPr>
          </a:lstStyle>
          <a:p>
            <a:fld id="{54976A81-8849-4F35-8359-AD67C3A6D20C}" type="datetimeFigureOut">
              <a:rPr lang="fr-MA" smtClean="0"/>
              <a:pPr/>
              <a:t>30/09/2025</a:t>
            </a:fld>
            <a:endParaRPr lang="fr-MA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MA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osis" pitchFamily="2" charset="0"/>
              </a:defRPr>
            </a:lvl1pPr>
          </a:lstStyle>
          <a:p>
            <a:endParaRPr lang="fr-M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osis" pitchFamily="2" charset="0"/>
              </a:defRPr>
            </a:lvl1pPr>
          </a:lstStyle>
          <a:p>
            <a:fld id="{BA0AE87F-B08A-4342-80EC-80A3A2B8D41A}" type="slidenum">
              <a:rPr lang="fr-MA" smtClean="0"/>
              <a:pPr/>
              <a:t>‹N°›</a:t>
            </a:fld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179087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0AE87F-B08A-4342-80EC-80A3A2B8D41A}" type="slidenum">
              <a:rPr kumimoji="0" lang="fr-M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M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108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43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43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5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5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5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1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1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9" y="273055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2" y="1435105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5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Dosis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9/30/2025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Dosi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Dosis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Dosis" pitchFamily="2" charset="0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Dosis" pitchFamily="2" charset="0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Dosis" pitchFamily="2" charset="0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Dosis" pitchFamily="2" charset="0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Dosis" pitchFamily="2" charset="0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Dosis" pitchFamily="2" charset="0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28.png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25.png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33.png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34.png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32.png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29.png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30.png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6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image" Target="../media/image31.png"/><Relationship Id="rId11" Type="http://schemas.openxmlformats.org/officeDocument/2006/relationships/image" Target="../media/image32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17.sv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4.png"/><Relationship Id="rId4" Type="http://schemas.openxmlformats.org/officeDocument/2006/relationships/image" Target="../media/image17.svg"/><Relationship Id="rId9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12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17.sv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tags" Target="../tags/tag2.xml"/><Relationship Id="rId16" Type="http://schemas.openxmlformats.org/officeDocument/2006/relationships/image" Target="../media/image14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9.svg"/><Relationship Id="rId5" Type="http://schemas.openxmlformats.org/officeDocument/2006/relationships/tags" Target="../tags/tag5.xml"/><Relationship Id="rId1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tags" Target="../tags/tag4.xml"/><Relationship Id="rId9" Type="http://schemas.openxmlformats.org/officeDocument/2006/relationships/image" Target="../media/image2.jpeg"/><Relationship Id="rId1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6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17.svg"/><Relationship Id="rId9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image" Target="../media/image17.svg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image" Target="../media/image16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40.xml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17.sv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image" Target="../media/image16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0.xml"/><Relationship Id="rId10" Type="http://schemas.openxmlformats.org/officeDocument/2006/relationships/tags" Target="../tags/tag55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16.png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5" Type="http://schemas.openxmlformats.org/officeDocument/2006/relationships/tags" Target="../tags/tag60.xml"/><Relationship Id="rId15" Type="http://schemas.openxmlformats.org/officeDocument/2006/relationships/image" Target="../media/image59.png"/><Relationship Id="rId10" Type="http://schemas.openxmlformats.org/officeDocument/2006/relationships/tags" Target="../tags/tag65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image" Target="../media/image17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16.png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5" Type="http://schemas.openxmlformats.org/officeDocument/2006/relationships/tags" Target="../tags/tag71.xml"/><Relationship Id="rId15" Type="http://schemas.openxmlformats.org/officeDocument/2006/relationships/image" Target="../media/image59.png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image" Target="../media/image1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8.xml"/><Relationship Id="rId6" Type="http://schemas.openxmlformats.org/officeDocument/2006/relationships/image" Target="../media/image6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6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83.xml"/><Relationship Id="rId7" Type="http://schemas.openxmlformats.org/officeDocument/2006/relationships/image" Target="../media/image61.jpe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0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61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3.png"/><Relationship Id="rId3" Type="http://schemas.openxmlformats.org/officeDocument/2006/relationships/image" Target="../media/image17.svg"/><Relationship Id="rId7" Type="http://schemas.openxmlformats.org/officeDocument/2006/relationships/image" Target="../media/image41.png"/><Relationship Id="rId12" Type="http://schemas.openxmlformats.org/officeDocument/2006/relationships/image" Target="../media/image5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52.png"/><Relationship Id="rId5" Type="http://schemas.openxmlformats.org/officeDocument/2006/relationships/image" Target="../media/image37.png"/><Relationship Id="rId10" Type="http://schemas.openxmlformats.org/officeDocument/2006/relationships/image" Target="../media/image51.png"/><Relationship Id="rId4" Type="http://schemas.openxmlformats.org/officeDocument/2006/relationships/image" Target="../media/image35.png"/><Relationship Id="rId9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8.xml"/><Relationship Id="rId4" Type="http://schemas.openxmlformats.org/officeDocument/2006/relationships/image" Target="../media/image17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9.xml"/><Relationship Id="rId5" Type="http://schemas.openxmlformats.org/officeDocument/2006/relationships/image" Target="../media/image60.png"/><Relationship Id="rId4" Type="http://schemas.openxmlformats.org/officeDocument/2006/relationships/image" Target="../media/image17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1.xml"/><Relationship Id="rId7" Type="http://schemas.openxmlformats.org/officeDocument/2006/relationships/image" Target="../media/image18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tags" Target="../tags/tag1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jpe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31.png"/><Relationship Id="rId5" Type="http://schemas.openxmlformats.org/officeDocument/2006/relationships/image" Target="../media/image19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56851" y="2273954"/>
            <a:ext cx="10382364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85853">
              <a:lnSpc>
                <a:spcPct val="150000"/>
              </a:lnSpc>
            </a:pPr>
            <a:r>
              <a:rPr lang="en-US" sz="3600" b="1" dirty="0">
                <a:solidFill>
                  <a:srgbClr val="215968"/>
                </a:solidFill>
                <a:latin typeface="Carelia"/>
              </a:rPr>
              <a:t>PROGRAMME DE REMEDIATION INTENSIVE</a:t>
            </a:r>
          </a:p>
          <a:p>
            <a:pPr algn="ctr" defTabSz="685853">
              <a:lnSpc>
                <a:spcPct val="150000"/>
              </a:lnSpc>
            </a:pPr>
            <a:r>
              <a:rPr lang="en-US" sz="3600" b="1" dirty="0">
                <a:solidFill>
                  <a:srgbClr val="215968"/>
                </a:solidFill>
                <a:latin typeface="Carelia"/>
              </a:rPr>
              <a:t> -FRANÇAIS-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DEA8EF-E746-A63E-76B4-9205D5002C8C}"/>
              </a:ext>
            </a:extLst>
          </p:cNvPr>
          <p:cNvSpPr txBox="1"/>
          <p:nvPr/>
        </p:nvSpPr>
        <p:spPr>
          <a:xfrm>
            <a:off x="693176" y="9625943"/>
            <a:ext cx="936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53"/>
            <a:r>
              <a:rPr lang="fr-MA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Version expérimentale pour les Ecoles Pionnières.  En cours d’amélioration.  </a:t>
            </a:r>
          </a:p>
        </p:txBody>
      </p:sp>
      <p:pic>
        <p:nvPicPr>
          <p:cNvPr id="2050" name="Picture 2" descr="الصفحة الرئيسية">
            <a:extLst>
              <a:ext uri="{FF2B5EF4-FFF2-40B4-BE49-F238E27FC236}">
                <a16:creationId xmlns:a16="http://schemas.microsoft.com/office/drawing/2014/main" id="{6639833F-3EB5-41FA-6625-3CC8E815B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48" y="358849"/>
            <a:ext cx="9999581" cy="139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8FC2E2AF-8B90-93B1-A60E-BE80AB3ECC17}"/>
              </a:ext>
            </a:extLst>
          </p:cNvPr>
          <p:cNvSpPr/>
          <p:nvPr/>
        </p:nvSpPr>
        <p:spPr>
          <a:xfrm>
            <a:off x="1181662" y="4813297"/>
            <a:ext cx="2967137" cy="2770925"/>
          </a:xfrm>
          <a:prstGeom prst="ellipse">
            <a:avLst/>
          </a:prstGeom>
          <a:gradFill flip="none" rotWithShape="1">
            <a:gsLst>
              <a:gs pos="0">
                <a:srgbClr val="32787A">
                  <a:shade val="30000"/>
                  <a:satMod val="115000"/>
                </a:srgbClr>
              </a:gs>
              <a:gs pos="50000">
                <a:srgbClr val="32787A">
                  <a:shade val="67500"/>
                  <a:satMod val="115000"/>
                </a:srgbClr>
              </a:gs>
              <a:gs pos="100000">
                <a:srgbClr val="32787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buNone/>
            </a:pPr>
            <a:r>
              <a:rPr lang="fr-MA" sz="1350" b="1" dirty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fr-MA" sz="165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8C3E1B50-9FA7-C3CB-7B52-E438B019885C}"/>
              </a:ext>
            </a:extLst>
          </p:cNvPr>
          <p:cNvSpPr/>
          <p:nvPr/>
        </p:nvSpPr>
        <p:spPr>
          <a:xfrm rot="261352" flipH="1" flipV="1">
            <a:off x="4838891" y="3768920"/>
            <a:ext cx="4120103" cy="1619462"/>
          </a:xfrm>
          <a:custGeom>
            <a:avLst/>
            <a:gdLst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6902"/>
              <a:gd name="connsiteX1" fmla="*/ 2706255 w 2969491"/>
              <a:gd name="connsiteY1" fmla="*/ 0 h 656902"/>
              <a:gd name="connsiteX2" fmla="*/ 2890982 w 2969491"/>
              <a:gd name="connsiteY2" fmla="*/ 78509 h 656902"/>
              <a:gd name="connsiteX3" fmla="*/ 2969491 w 2969491"/>
              <a:gd name="connsiteY3" fmla="*/ 258618 h 656902"/>
              <a:gd name="connsiteX4" fmla="*/ 2872509 w 2969491"/>
              <a:gd name="connsiteY4" fmla="*/ 378691 h 656902"/>
              <a:gd name="connsiteX5" fmla="*/ 170873 w 2969491"/>
              <a:gd name="connsiteY5" fmla="*/ 651164 h 656902"/>
              <a:gd name="connsiteX6" fmla="*/ 9236 w 2969491"/>
              <a:gd name="connsiteY6" fmla="*/ 531091 h 656902"/>
              <a:gd name="connsiteX7" fmla="*/ 0 w 2969491"/>
              <a:gd name="connsiteY7" fmla="*/ 207818 h 656902"/>
              <a:gd name="connsiteX8" fmla="*/ 138545 w 2969491"/>
              <a:gd name="connsiteY8" fmla="*/ 124691 h 656902"/>
              <a:gd name="connsiteX0" fmla="*/ 138545 w 2969491"/>
              <a:gd name="connsiteY0" fmla="*/ 124890 h 657101"/>
              <a:gd name="connsiteX1" fmla="*/ 2706255 w 2969491"/>
              <a:gd name="connsiteY1" fmla="*/ 199 h 657101"/>
              <a:gd name="connsiteX2" fmla="*/ 2890982 w 2969491"/>
              <a:gd name="connsiteY2" fmla="*/ 78708 h 657101"/>
              <a:gd name="connsiteX3" fmla="*/ 2969491 w 2969491"/>
              <a:gd name="connsiteY3" fmla="*/ 258817 h 657101"/>
              <a:gd name="connsiteX4" fmla="*/ 2872509 w 2969491"/>
              <a:gd name="connsiteY4" fmla="*/ 378890 h 657101"/>
              <a:gd name="connsiteX5" fmla="*/ 170873 w 2969491"/>
              <a:gd name="connsiteY5" fmla="*/ 651363 h 657101"/>
              <a:gd name="connsiteX6" fmla="*/ 9236 w 2969491"/>
              <a:gd name="connsiteY6" fmla="*/ 531290 h 657101"/>
              <a:gd name="connsiteX7" fmla="*/ 0 w 2969491"/>
              <a:gd name="connsiteY7" fmla="*/ 208017 h 657101"/>
              <a:gd name="connsiteX8" fmla="*/ 138545 w 2969491"/>
              <a:gd name="connsiteY8" fmla="*/ 124890 h 657101"/>
              <a:gd name="connsiteX0" fmla="*/ 138545 w 2969491"/>
              <a:gd name="connsiteY0" fmla="*/ 125008 h 657219"/>
              <a:gd name="connsiteX1" fmla="*/ 2706255 w 2969491"/>
              <a:gd name="connsiteY1" fmla="*/ 317 h 657219"/>
              <a:gd name="connsiteX2" fmla="*/ 2890982 w 2969491"/>
              <a:gd name="connsiteY2" fmla="*/ 78826 h 657219"/>
              <a:gd name="connsiteX3" fmla="*/ 2969491 w 2969491"/>
              <a:gd name="connsiteY3" fmla="*/ 258935 h 657219"/>
              <a:gd name="connsiteX4" fmla="*/ 2872509 w 2969491"/>
              <a:gd name="connsiteY4" fmla="*/ 379008 h 657219"/>
              <a:gd name="connsiteX5" fmla="*/ 170873 w 2969491"/>
              <a:gd name="connsiteY5" fmla="*/ 651481 h 657219"/>
              <a:gd name="connsiteX6" fmla="*/ 9236 w 2969491"/>
              <a:gd name="connsiteY6" fmla="*/ 531408 h 657219"/>
              <a:gd name="connsiteX7" fmla="*/ 0 w 2969491"/>
              <a:gd name="connsiteY7" fmla="*/ 208135 h 657219"/>
              <a:gd name="connsiteX8" fmla="*/ 138545 w 2969491"/>
              <a:gd name="connsiteY8" fmla="*/ 125008 h 657219"/>
              <a:gd name="connsiteX0" fmla="*/ 138545 w 2972005"/>
              <a:gd name="connsiteY0" fmla="*/ 125008 h 657219"/>
              <a:gd name="connsiteX1" fmla="*/ 2706255 w 2972005"/>
              <a:gd name="connsiteY1" fmla="*/ 317 h 657219"/>
              <a:gd name="connsiteX2" fmla="*/ 2890982 w 2972005"/>
              <a:gd name="connsiteY2" fmla="*/ 78826 h 657219"/>
              <a:gd name="connsiteX3" fmla="*/ 2969491 w 2972005"/>
              <a:gd name="connsiteY3" fmla="*/ 258935 h 657219"/>
              <a:gd name="connsiteX4" fmla="*/ 2872509 w 2972005"/>
              <a:gd name="connsiteY4" fmla="*/ 379008 h 657219"/>
              <a:gd name="connsiteX5" fmla="*/ 170873 w 2972005"/>
              <a:gd name="connsiteY5" fmla="*/ 651481 h 657219"/>
              <a:gd name="connsiteX6" fmla="*/ 9236 w 2972005"/>
              <a:gd name="connsiteY6" fmla="*/ 531408 h 657219"/>
              <a:gd name="connsiteX7" fmla="*/ 0 w 2972005"/>
              <a:gd name="connsiteY7" fmla="*/ 208135 h 657219"/>
              <a:gd name="connsiteX8" fmla="*/ 138545 w 2972005"/>
              <a:gd name="connsiteY8" fmla="*/ 125008 h 657219"/>
              <a:gd name="connsiteX0" fmla="*/ 138545 w 2973912"/>
              <a:gd name="connsiteY0" fmla="*/ 125008 h 657219"/>
              <a:gd name="connsiteX1" fmla="*/ 2706255 w 2973912"/>
              <a:gd name="connsiteY1" fmla="*/ 317 h 657219"/>
              <a:gd name="connsiteX2" fmla="*/ 2890982 w 2973912"/>
              <a:gd name="connsiteY2" fmla="*/ 78826 h 657219"/>
              <a:gd name="connsiteX3" fmla="*/ 2969491 w 2973912"/>
              <a:gd name="connsiteY3" fmla="*/ 258935 h 657219"/>
              <a:gd name="connsiteX4" fmla="*/ 2872509 w 2973912"/>
              <a:gd name="connsiteY4" fmla="*/ 379008 h 657219"/>
              <a:gd name="connsiteX5" fmla="*/ 170873 w 2973912"/>
              <a:gd name="connsiteY5" fmla="*/ 651481 h 657219"/>
              <a:gd name="connsiteX6" fmla="*/ 9236 w 2973912"/>
              <a:gd name="connsiteY6" fmla="*/ 531408 h 657219"/>
              <a:gd name="connsiteX7" fmla="*/ 0 w 2973912"/>
              <a:gd name="connsiteY7" fmla="*/ 208135 h 657219"/>
              <a:gd name="connsiteX8" fmla="*/ 138545 w 2973912"/>
              <a:gd name="connsiteY8" fmla="*/ 125008 h 65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912" h="657219">
                <a:moveTo>
                  <a:pt x="138545" y="125008"/>
                </a:moveTo>
                <a:lnTo>
                  <a:pt x="2706255" y="317"/>
                </a:lnTo>
                <a:cubicBezTo>
                  <a:pt x="2828121" y="-3658"/>
                  <a:pt x="2867087" y="30047"/>
                  <a:pt x="2890982" y="78826"/>
                </a:cubicBezTo>
                <a:lnTo>
                  <a:pt x="2969491" y="258935"/>
                </a:lnTo>
                <a:cubicBezTo>
                  <a:pt x="2987406" y="336640"/>
                  <a:pt x="2950053" y="379178"/>
                  <a:pt x="2872509" y="379008"/>
                </a:cubicBezTo>
                <a:lnTo>
                  <a:pt x="170873" y="651481"/>
                </a:lnTo>
                <a:cubicBezTo>
                  <a:pt x="101922" y="666723"/>
                  <a:pt x="5337" y="659356"/>
                  <a:pt x="9236" y="531408"/>
                </a:cubicBezTo>
                <a:lnTo>
                  <a:pt x="0" y="208135"/>
                </a:lnTo>
                <a:cubicBezTo>
                  <a:pt x="26085" y="152793"/>
                  <a:pt x="37097" y="137645"/>
                  <a:pt x="138545" y="125008"/>
                </a:cubicBezTo>
                <a:close/>
              </a:path>
            </a:pathLst>
          </a:custGeom>
          <a:gradFill flip="none" rotWithShape="1">
            <a:gsLst>
              <a:gs pos="0">
                <a:srgbClr val="62BCBE">
                  <a:shade val="30000"/>
                  <a:satMod val="115000"/>
                </a:srgbClr>
              </a:gs>
              <a:gs pos="50000">
                <a:srgbClr val="62BCBE">
                  <a:shade val="67500"/>
                  <a:satMod val="115000"/>
                </a:srgbClr>
              </a:gs>
              <a:gs pos="100000">
                <a:srgbClr val="62BCBE">
                  <a:shade val="100000"/>
                  <a:satMod val="115000"/>
                </a:srgbClr>
              </a:gs>
            </a:gsLst>
            <a:lin ang="10800000" scaled="1"/>
            <a:tileRect/>
          </a:gradFill>
          <a:ln w="1365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2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AC333F3-E5ED-4E6A-D233-1E43257F07FA}"/>
              </a:ext>
            </a:extLst>
          </p:cNvPr>
          <p:cNvSpPr txBox="1"/>
          <p:nvPr/>
        </p:nvSpPr>
        <p:spPr>
          <a:xfrm>
            <a:off x="5249368" y="4161986"/>
            <a:ext cx="3765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b="1" dirty="0">
                <a:solidFill>
                  <a:srgbClr val="FFC000"/>
                </a:solidFill>
              </a:rPr>
              <a:t>Parcours : </a:t>
            </a:r>
            <a:r>
              <a:rPr lang="fr-FR" sz="5400" b="1" dirty="0">
                <a:solidFill>
                  <a:srgbClr val="FFC000"/>
                </a:solidFill>
              </a:rPr>
              <a:t>1</a:t>
            </a:r>
            <a:endParaRPr lang="fr-FR" sz="4200" b="1" dirty="0">
              <a:solidFill>
                <a:srgbClr val="FFC000"/>
              </a:solidFill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15381C3D-A0B9-BBF8-7112-ACEF7FF01EDF}"/>
              </a:ext>
            </a:extLst>
          </p:cNvPr>
          <p:cNvSpPr/>
          <p:nvPr/>
        </p:nvSpPr>
        <p:spPr>
          <a:xfrm rot="261352" flipH="1" flipV="1">
            <a:off x="4838893" y="5261590"/>
            <a:ext cx="4120103" cy="1619462"/>
          </a:xfrm>
          <a:custGeom>
            <a:avLst/>
            <a:gdLst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6902"/>
              <a:gd name="connsiteX1" fmla="*/ 2706255 w 2969491"/>
              <a:gd name="connsiteY1" fmla="*/ 0 h 656902"/>
              <a:gd name="connsiteX2" fmla="*/ 2890982 w 2969491"/>
              <a:gd name="connsiteY2" fmla="*/ 78509 h 656902"/>
              <a:gd name="connsiteX3" fmla="*/ 2969491 w 2969491"/>
              <a:gd name="connsiteY3" fmla="*/ 258618 h 656902"/>
              <a:gd name="connsiteX4" fmla="*/ 2872509 w 2969491"/>
              <a:gd name="connsiteY4" fmla="*/ 378691 h 656902"/>
              <a:gd name="connsiteX5" fmla="*/ 170873 w 2969491"/>
              <a:gd name="connsiteY5" fmla="*/ 651164 h 656902"/>
              <a:gd name="connsiteX6" fmla="*/ 9236 w 2969491"/>
              <a:gd name="connsiteY6" fmla="*/ 531091 h 656902"/>
              <a:gd name="connsiteX7" fmla="*/ 0 w 2969491"/>
              <a:gd name="connsiteY7" fmla="*/ 207818 h 656902"/>
              <a:gd name="connsiteX8" fmla="*/ 138545 w 2969491"/>
              <a:gd name="connsiteY8" fmla="*/ 124691 h 656902"/>
              <a:gd name="connsiteX0" fmla="*/ 138545 w 2969491"/>
              <a:gd name="connsiteY0" fmla="*/ 124890 h 657101"/>
              <a:gd name="connsiteX1" fmla="*/ 2706255 w 2969491"/>
              <a:gd name="connsiteY1" fmla="*/ 199 h 657101"/>
              <a:gd name="connsiteX2" fmla="*/ 2890982 w 2969491"/>
              <a:gd name="connsiteY2" fmla="*/ 78708 h 657101"/>
              <a:gd name="connsiteX3" fmla="*/ 2969491 w 2969491"/>
              <a:gd name="connsiteY3" fmla="*/ 258817 h 657101"/>
              <a:gd name="connsiteX4" fmla="*/ 2872509 w 2969491"/>
              <a:gd name="connsiteY4" fmla="*/ 378890 h 657101"/>
              <a:gd name="connsiteX5" fmla="*/ 170873 w 2969491"/>
              <a:gd name="connsiteY5" fmla="*/ 651363 h 657101"/>
              <a:gd name="connsiteX6" fmla="*/ 9236 w 2969491"/>
              <a:gd name="connsiteY6" fmla="*/ 531290 h 657101"/>
              <a:gd name="connsiteX7" fmla="*/ 0 w 2969491"/>
              <a:gd name="connsiteY7" fmla="*/ 208017 h 657101"/>
              <a:gd name="connsiteX8" fmla="*/ 138545 w 2969491"/>
              <a:gd name="connsiteY8" fmla="*/ 124890 h 657101"/>
              <a:gd name="connsiteX0" fmla="*/ 138545 w 2969491"/>
              <a:gd name="connsiteY0" fmla="*/ 125008 h 657219"/>
              <a:gd name="connsiteX1" fmla="*/ 2706255 w 2969491"/>
              <a:gd name="connsiteY1" fmla="*/ 317 h 657219"/>
              <a:gd name="connsiteX2" fmla="*/ 2890982 w 2969491"/>
              <a:gd name="connsiteY2" fmla="*/ 78826 h 657219"/>
              <a:gd name="connsiteX3" fmla="*/ 2969491 w 2969491"/>
              <a:gd name="connsiteY3" fmla="*/ 258935 h 657219"/>
              <a:gd name="connsiteX4" fmla="*/ 2872509 w 2969491"/>
              <a:gd name="connsiteY4" fmla="*/ 379008 h 657219"/>
              <a:gd name="connsiteX5" fmla="*/ 170873 w 2969491"/>
              <a:gd name="connsiteY5" fmla="*/ 651481 h 657219"/>
              <a:gd name="connsiteX6" fmla="*/ 9236 w 2969491"/>
              <a:gd name="connsiteY6" fmla="*/ 531408 h 657219"/>
              <a:gd name="connsiteX7" fmla="*/ 0 w 2969491"/>
              <a:gd name="connsiteY7" fmla="*/ 208135 h 657219"/>
              <a:gd name="connsiteX8" fmla="*/ 138545 w 2969491"/>
              <a:gd name="connsiteY8" fmla="*/ 125008 h 657219"/>
              <a:gd name="connsiteX0" fmla="*/ 138545 w 2972005"/>
              <a:gd name="connsiteY0" fmla="*/ 125008 h 657219"/>
              <a:gd name="connsiteX1" fmla="*/ 2706255 w 2972005"/>
              <a:gd name="connsiteY1" fmla="*/ 317 h 657219"/>
              <a:gd name="connsiteX2" fmla="*/ 2890982 w 2972005"/>
              <a:gd name="connsiteY2" fmla="*/ 78826 h 657219"/>
              <a:gd name="connsiteX3" fmla="*/ 2969491 w 2972005"/>
              <a:gd name="connsiteY3" fmla="*/ 258935 h 657219"/>
              <a:gd name="connsiteX4" fmla="*/ 2872509 w 2972005"/>
              <a:gd name="connsiteY4" fmla="*/ 379008 h 657219"/>
              <a:gd name="connsiteX5" fmla="*/ 170873 w 2972005"/>
              <a:gd name="connsiteY5" fmla="*/ 651481 h 657219"/>
              <a:gd name="connsiteX6" fmla="*/ 9236 w 2972005"/>
              <a:gd name="connsiteY6" fmla="*/ 531408 h 657219"/>
              <a:gd name="connsiteX7" fmla="*/ 0 w 2972005"/>
              <a:gd name="connsiteY7" fmla="*/ 208135 h 657219"/>
              <a:gd name="connsiteX8" fmla="*/ 138545 w 2972005"/>
              <a:gd name="connsiteY8" fmla="*/ 125008 h 657219"/>
              <a:gd name="connsiteX0" fmla="*/ 138545 w 2973912"/>
              <a:gd name="connsiteY0" fmla="*/ 125008 h 657219"/>
              <a:gd name="connsiteX1" fmla="*/ 2706255 w 2973912"/>
              <a:gd name="connsiteY1" fmla="*/ 317 h 657219"/>
              <a:gd name="connsiteX2" fmla="*/ 2890982 w 2973912"/>
              <a:gd name="connsiteY2" fmla="*/ 78826 h 657219"/>
              <a:gd name="connsiteX3" fmla="*/ 2969491 w 2973912"/>
              <a:gd name="connsiteY3" fmla="*/ 258935 h 657219"/>
              <a:gd name="connsiteX4" fmla="*/ 2872509 w 2973912"/>
              <a:gd name="connsiteY4" fmla="*/ 379008 h 657219"/>
              <a:gd name="connsiteX5" fmla="*/ 170873 w 2973912"/>
              <a:gd name="connsiteY5" fmla="*/ 651481 h 657219"/>
              <a:gd name="connsiteX6" fmla="*/ 9236 w 2973912"/>
              <a:gd name="connsiteY6" fmla="*/ 531408 h 657219"/>
              <a:gd name="connsiteX7" fmla="*/ 0 w 2973912"/>
              <a:gd name="connsiteY7" fmla="*/ 208135 h 657219"/>
              <a:gd name="connsiteX8" fmla="*/ 138545 w 2973912"/>
              <a:gd name="connsiteY8" fmla="*/ 125008 h 65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912" h="657219">
                <a:moveTo>
                  <a:pt x="138545" y="125008"/>
                </a:moveTo>
                <a:lnTo>
                  <a:pt x="2706255" y="317"/>
                </a:lnTo>
                <a:cubicBezTo>
                  <a:pt x="2828121" y="-3658"/>
                  <a:pt x="2867087" y="30047"/>
                  <a:pt x="2890982" y="78826"/>
                </a:cubicBezTo>
                <a:lnTo>
                  <a:pt x="2969491" y="258935"/>
                </a:lnTo>
                <a:cubicBezTo>
                  <a:pt x="2987406" y="336640"/>
                  <a:pt x="2950053" y="379178"/>
                  <a:pt x="2872509" y="379008"/>
                </a:cubicBezTo>
                <a:lnTo>
                  <a:pt x="170873" y="651481"/>
                </a:lnTo>
                <a:cubicBezTo>
                  <a:pt x="101922" y="666723"/>
                  <a:pt x="5337" y="659356"/>
                  <a:pt x="9236" y="531408"/>
                </a:cubicBezTo>
                <a:lnTo>
                  <a:pt x="0" y="208135"/>
                </a:lnTo>
                <a:cubicBezTo>
                  <a:pt x="26085" y="152793"/>
                  <a:pt x="37097" y="137645"/>
                  <a:pt x="138545" y="125008"/>
                </a:cubicBezTo>
                <a:close/>
              </a:path>
            </a:pathLst>
          </a:custGeom>
          <a:gradFill flip="none" rotWithShape="1">
            <a:gsLst>
              <a:gs pos="0">
                <a:srgbClr val="62BCBE">
                  <a:shade val="30000"/>
                  <a:satMod val="115000"/>
                </a:srgbClr>
              </a:gs>
              <a:gs pos="50000">
                <a:srgbClr val="62BCBE">
                  <a:shade val="67500"/>
                  <a:satMod val="115000"/>
                </a:srgbClr>
              </a:gs>
              <a:gs pos="100000">
                <a:srgbClr val="62BCBE">
                  <a:shade val="100000"/>
                  <a:satMod val="115000"/>
                </a:srgbClr>
              </a:gs>
            </a:gsLst>
            <a:lin ang="10800000" scaled="1"/>
            <a:tileRect/>
          </a:gradFill>
          <a:ln w="1365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2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BE70A603-A2F8-7C53-1CC7-37EFF0A9AF21}"/>
              </a:ext>
            </a:extLst>
          </p:cNvPr>
          <p:cNvSpPr/>
          <p:nvPr/>
        </p:nvSpPr>
        <p:spPr>
          <a:xfrm rot="11191981" flipH="1" flipV="1">
            <a:off x="4862385" y="7087487"/>
            <a:ext cx="8268005" cy="2037084"/>
          </a:xfrm>
          <a:custGeom>
            <a:avLst/>
            <a:gdLst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6902"/>
              <a:gd name="connsiteX1" fmla="*/ 2706255 w 2969491"/>
              <a:gd name="connsiteY1" fmla="*/ 0 h 656902"/>
              <a:gd name="connsiteX2" fmla="*/ 2890982 w 2969491"/>
              <a:gd name="connsiteY2" fmla="*/ 78509 h 656902"/>
              <a:gd name="connsiteX3" fmla="*/ 2969491 w 2969491"/>
              <a:gd name="connsiteY3" fmla="*/ 258618 h 656902"/>
              <a:gd name="connsiteX4" fmla="*/ 2872509 w 2969491"/>
              <a:gd name="connsiteY4" fmla="*/ 378691 h 656902"/>
              <a:gd name="connsiteX5" fmla="*/ 170873 w 2969491"/>
              <a:gd name="connsiteY5" fmla="*/ 651164 h 656902"/>
              <a:gd name="connsiteX6" fmla="*/ 9236 w 2969491"/>
              <a:gd name="connsiteY6" fmla="*/ 531091 h 656902"/>
              <a:gd name="connsiteX7" fmla="*/ 0 w 2969491"/>
              <a:gd name="connsiteY7" fmla="*/ 207818 h 656902"/>
              <a:gd name="connsiteX8" fmla="*/ 138545 w 2969491"/>
              <a:gd name="connsiteY8" fmla="*/ 124691 h 656902"/>
              <a:gd name="connsiteX0" fmla="*/ 138545 w 2969491"/>
              <a:gd name="connsiteY0" fmla="*/ 124890 h 657101"/>
              <a:gd name="connsiteX1" fmla="*/ 2706255 w 2969491"/>
              <a:gd name="connsiteY1" fmla="*/ 199 h 657101"/>
              <a:gd name="connsiteX2" fmla="*/ 2890982 w 2969491"/>
              <a:gd name="connsiteY2" fmla="*/ 78708 h 657101"/>
              <a:gd name="connsiteX3" fmla="*/ 2969491 w 2969491"/>
              <a:gd name="connsiteY3" fmla="*/ 258817 h 657101"/>
              <a:gd name="connsiteX4" fmla="*/ 2872509 w 2969491"/>
              <a:gd name="connsiteY4" fmla="*/ 378890 h 657101"/>
              <a:gd name="connsiteX5" fmla="*/ 170873 w 2969491"/>
              <a:gd name="connsiteY5" fmla="*/ 651363 h 657101"/>
              <a:gd name="connsiteX6" fmla="*/ 9236 w 2969491"/>
              <a:gd name="connsiteY6" fmla="*/ 531290 h 657101"/>
              <a:gd name="connsiteX7" fmla="*/ 0 w 2969491"/>
              <a:gd name="connsiteY7" fmla="*/ 208017 h 657101"/>
              <a:gd name="connsiteX8" fmla="*/ 138545 w 2969491"/>
              <a:gd name="connsiteY8" fmla="*/ 124890 h 657101"/>
              <a:gd name="connsiteX0" fmla="*/ 138545 w 2969491"/>
              <a:gd name="connsiteY0" fmla="*/ 125008 h 657219"/>
              <a:gd name="connsiteX1" fmla="*/ 2706255 w 2969491"/>
              <a:gd name="connsiteY1" fmla="*/ 317 h 657219"/>
              <a:gd name="connsiteX2" fmla="*/ 2890982 w 2969491"/>
              <a:gd name="connsiteY2" fmla="*/ 78826 h 657219"/>
              <a:gd name="connsiteX3" fmla="*/ 2969491 w 2969491"/>
              <a:gd name="connsiteY3" fmla="*/ 258935 h 657219"/>
              <a:gd name="connsiteX4" fmla="*/ 2872509 w 2969491"/>
              <a:gd name="connsiteY4" fmla="*/ 379008 h 657219"/>
              <a:gd name="connsiteX5" fmla="*/ 170873 w 2969491"/>
              <a:gd name="connsiteY5" fmla="*/ 651481 h 657219"/>
              <a:gd name="connsiteX6" fmla="*/ 9236 w 2969491"/>
              <a:gd name="connsiteY6" fmla="*/ 531408 h 657219"/>
              <a:gd name="connsiteX7" fmla="*/ 0 w 2969491"/>
              <a:gd name="connsiteY7" fmla="*/ 208135 h 657219"/>
              <a:gd name="connsiteX8" fmla="*/ 138545 w 2969491"/>
              <a:gd name="connsiteY8" fmla="*/ 125008 h 657219"/>
              <a:gd name="connsiteX0" fmla="*/ 138545 w 2972005"/>
              <a:gd name="connsiteY0" fmla="*/ 125008 h 657219"/>
              <a:gd name="connsiteX1" fmla="*/ 2706255 w 2972005"/>
              <a:gd name="connsiteY1" fmla="*/ 317 h 657219"/>
              <a:gd name="connsiteX2" fmla="*/ 2890982 w 2972005"/>
              <a:gd name="connsiteY2" fmla="*/ 78826 h 657219"/>
              <a:gd name="connsiteX3" fmla="*/ 2969491 w 2972005"/>
              <a:gd name="connsiteY3" fmla="*/ 258935 h 657219"/>
              <a:gd name="connsiteX4" fmla="*/ 2872509 w 2972005"/>
              <a:gd name="connsiteY4" fmla="*/ 379008 h 657219"/>
              <a:gd name="connsiteX5" fmla="*/ 170873 w 2972005"/>
              <a:gd name="connsiteY5" fmla="*/ 651481 h 657219"/>
              <a:gd name="connsiteX6" fmla="*/ 9236 w 2972005"/>
              <a:gd name="connsiteY6" fmla="*/ 531408 h 657219"/>
              <a:gd name="connsiteX7" fmla="*/ 0 w 2972005"/>
              <a:gd name="connsiteY7" fmla="*/ 208135 h 657219"/>
              <a:gd name="connsiteX8" fmla="*/ 138545 w 2972005"/>
              <a:gd name="connsiteY8" fmla="*/ 125008 h 657219"/>
              <a:gd name="connsiteX0" fmla="*/ 138545 w 2973912"/>
              <a:gd name="connsiteY0" fmla="*/ 125008 h 657219"/>
              <a:gd name="connsiteX1" fmla="*/ 2706255 w 2973912"/>
              <a:gd name="connsiteY1" fmla="*/ 317 h 657219"/>
              <a:gd name="connsiteX2" fmla="*/ 2890982 w 2973912"/>
              <a:gd name="connsiteY2" fmla="*/ 78826 h 657219"/>
              <a:gd name="connsiteX3" fmla="*/ 2969491 w 2973912"/>
              <a:gd name="connsiteY3" fmla="*/ 258935 h 657219"/>
              <a:gd name="connsiteX4" fmla="*/ 2872509 w 2973912"/>
              <a:gd name="connsiteY4" fmla="*/ 379008 h 657219"/>
              <a:gd name="connsiteX5" fmla="*/ 170873 w 2973912"/>
              <a:gd name="connsiteY5" fmla="*/ 651481 h 657219"/>
              <a:gd name="connsiteX6" fmla="*/ 9236 w 2973912"/>
              <a:gd name="connsiteY6" fmla="*/ 531408 h 657219"/>
              <a:gd name="connsiteX7" fmla="*/ 0 w 2973912"/>
              <a:gd name="connsiteY7" fmla="*/ 208135 h 657219"/>
              <a:gd name="connsiteX8" fmla="*/ 138545 w 2973912"/>
              <a:gd name="connsiteY8" fmla="*/ 125008 h 65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912" h="657219">
                <a:moveTo>
                  <a:pt x="138545" y="125008"/>
                </a:moveTo>
                <a:lnTo>
                  <a:pt x="2706255" y="317"/>
                </a:lnTo>
                <a:cubicBezTo>
                  <a:pt x="2828121" y="-3658"/>
                  <a:pt x="2867087" y="30047"/>
                  <a:pt x="2890982" y="78826"/>
                </a:cubicBezTo>
                <a:lnTo>
                  <a:pt x="2969491" y="258935"/>
                </a:lnTo>
                <a:cubicBezTo>
                  <a:pt x="2987406" y="336640"/>
                  <a:pt x="2950053" y="379178"/>
                  <a:pt x="2872509" y="379008"/>
                </a:cubicBezTo>
                <a:lnTo>
                  <a:pt x="170873" y="651481"/>
                </a:lnTo>
                <a:cubicBezTo>
                  <a:pt x="101922" y="666723"/>
                  <a:pt x="5337" y="659356"/>
                  <a:pt x="9236" y="531408"/>
                </a:cubicBezTo>
                <a:lnTo>
                  <a:pt x="0" y="208135"/>
                </a:lnTo>
                <a:cubicBezTo>
                  <a:pt x="26085" y="152793"/>
                  <a:pt x="37097" y="137645"/>
                  <a:pt x="138545" y="125008"/>
                </a:cubicBezTo>
                <a:close/>
              </a:path>
            </a:pathLst>
          </a:custGeom>
          <a:gradFill flip="none" rotWithShape="1">
            <a:gsLst>
              <a:gs pos="0">
                <a:srgbClr val="62BCBE">
                  <a:shade val="30000"/>
                  <a:satMod val="115000"/>
                </a:srgbClr>
              </a:gs>
              <a:gs pos="50000">
                <a:srgbClr val="62BCBE">
                  <a:shade val="67500"/>
                  <a:satMod val="115000"/>
                </a:srgbClr>
              </a:gs>
              <a:gs pos="100000">
                <a:srgbClr val="62BCBE">
                  <a:shade val="100000"/>
                  <a:satMod val="115000"/>
                </a:srgbClr>
              </a:gs>
            </a:gsLst>
            <a:lin ang="10800000" scaled="1"/>
            <a:tileRect/>
          </a:gradFill>
          <a:ln w="1365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2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18D15CB-AABE-8553-7E04-AE6062B99BC4}"/>
              </a:ext>
            </a:extLst>
          </p:cNvPr>
          <p:cNvSpPr txBox="1"/>
          <p:nvPr/>
        </p:nvSpPr>
        <p:spPr>
          <a:xfrm>
            <a:off x="5333285" y="5643609"/>
            <a:ext cx="3765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b="1" dirty="0">
                <a:solidFill>
                  <a:srgbClr val="FFC000"/>
                </a:solidFill>
              </a:rPr>
              <a:t>Palier : </a:t>
            </a:r>
            <a:r>
              <a:rPr lang="fr-FR" sz="5400" b="1" dirty="0">
                <a:solidFill>
                  <a:srgbClr val="FFC000"/>
                </a:solidFill>
              </a:rPr>
              <a:t>4</a:t>
            </a:r>
            <a:endParaRPr lang="fr-FR" sz="4200" b="1" dirty="0">
              <a:solidFill>
                <a:srgbClr val="FFC000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FC625E1-432F-BD2B-F568-103CD439CDAB}"/>
              </a:ext>
            </a:extLst>
          </p:cNvPr>
          <p:cNvSpPr txBox="1"/>
          <p:nvPr/>
        </p:nvSpPr>
        <p:spPr>
          <a:xfrm>
            <a:off x="5249365" y="7448788"/>
            <a:ext cx="7698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</a:rPr>
              <a:t>Séance : 5 Rebrassage- suivi </a:t>
            </a:r>
            <a:endParaRPr lang="fr-FR" sz="4200" b="1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2157C4-EFB8-6583-A33C-0F4A7A1CAFA1}"/>
              </a:ext>
            </a:extLst>
          </p:cNvPr>
          <p:cNvSpPr txBox="1"/>
          <p:nvPr/>
        </p:nvSpPr>
        <p:spPr>
          <a:xfrm>
            <a:off x="1326599" y="5031114"/>
            <a:ext cx="26772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100" dirty="0">
                <a:solidFill>
                  <a:srgbClr val="E1A346"/>
                </a:solidFill>
              </a:rPr>
              <a:t>5</a:t>
            </a:r>
            <a:r>
              <a:rPr lang="fr-FR" sz="8100" baseline="30000" dirty="0">
                <a:solidFill>
                  <a:srgbClr val="E1A346"/>
                </a:solidFill>
              </a:rPr>
              <a:t>e </a:t>
            </a:r>
            <a:r>
              <a:rPr lang="fr-FR" sz="8100" dirty="0">
                <a:solidFill>
                  <a:srgbClr val="E1A346"/>
                </a:solidFill>
              </a:rPr>
              <a:t>/6</a:t>
            </a:r>
            <a:r>
              <a:rPr lang="fr-FR" sz="8100" baseline="30000" dirty="0">
                <a:solidFill>
                  <a:srgbClr val="E1A346"/>
                </a:solidFill>
              </a:rPr>
              <a:t>e</a:t>
            </a:r>
            <a:r>
              <a:rPr lang="fr-FR" sz="8100" dirty="0">
                <a:solidFill>
                  <a:srgbClr val="E1A346"/>
                </a:solidFill>
              </a:rPr>
              <a:t> AP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23057-839B-F976-ADFA-DDFC72CDD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449D7B-AE0B-6208-39AC-D909386FCC3A}"/>
              </a:ext>
            </a:extLst>
          </p:cNvPr>
          <p:cNvSpPr/>
          <p:nvPr/>
        </p:nvSpPr>
        <p:spPr>
          <a:xfrm>
            <a:off x="0" y="4"/>
            <a:ext cx="13716000" cy="10286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C8A0B2D-E5B0-EC88-D1E0-AE017F4E5AC5}"/>
              </a:ext>
            </a:extLst>
          </p:cNvPr>
          <p:cNvSpPr/>
          <p:nvPr/>
        </p:nvSpPr>
        <p:spPr>
          <a:xfrm>
            <a:off x="275857" y="342904"/>
            <a:ext cx="13164293" cy="9601199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4EDD528-BEC2-D391-4346-4D58B82B517C}"/>
              </a:ext>
            </a:extLst>
          </p:cNvPr>
          <p:cNvSpPr/>
          <p:nvPr/>
        </p:nvSpPr>
        <p:spPr>
          <a:xfrm>
            <a:off x="285755" y="342900"/>
            <a:ext cx="13154396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CF9C9342-5CAF-48E5-9B8E-8CD6EC9B272F}"/>
              </a:ext>
            </a:extLst>
          </p:cNvPr>
          <p:cNvSpPr/>
          <p:nvPr/>
        </p:nvSpPr>
        <p:spPr>
          <a:xfrm>
            <a:off x="851050" y="73009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3F692BA-8E45-04A7-3227-E9889D3BAA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4" y="2577775"/>
            <a:ext cx="7592960" cy="5131457"/>
          </a:xfrm>
          <a:prstGeom prst="rect">
            <a:avLst/>
          </a:prstGeom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ADCE0C61-7A72-6033-9355-5A518FA5CBF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89851546"/>
              </p:ext>
            </p:extLst>
          </p:nvPr>
        </p:nvGraphicFramePr>
        <p:xfrm>
          <a:off x="2" y="-2"/>
          <a:ext cx="6710919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ED5508FB-C21E-5AD7-7E5D-2A5C75C5715F}"/>
              </a:ext>
            </a:extLst>
          </p:cNvPr>
          <p:cNvSpPr txBox="1"/>
          <p:nvPr/>
        </p:nvSpPr>
        <p:spPr>
          <a:xfrm>
            <a:off x="1514711" y="479192"/>
            <a:ext cx="9944787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Un </a:t>
            </a:r>
            <a:r>
              <a:rPr lang="fr-FR" sz="225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dra</a:t>
            </a: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- peau. Drapeau. « o» s’écrit avec e-a-u. Corrigez..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endParaRPr lang="fr-FR" sz="225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015A05-61EA-3566-B671-F7C44EA89EED}"/>
              </a:ext>
            </a:extLst>
          </p:cNvPr>
          <p:cNvSpPr txBox="1"/>
          <p:nvPr/>
        </p:nvSpPr>
        <p:spPr>
          <a:xfrm>
            <a:off x="4792800" y="4291780"/>
            <a:ext cx="45871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69">
              <a:defRPr/>
            </a:pPr>
            <a:r>
              <a:rPr lang="fr-MA" sz="6000" b="1" dirty="0">
                <a:solidFill>
                  <a:schemeClr val="bg1"/>
                </a:solidFill>
                <a:latin typeface="Dosis" pitchFamily="2" charset="0"/>
              </a:rPr>
              <a:t>Un drapeau</a:t>
            </a:r>
            <a:endParaRPr lang="fr-MA" sz="6000" dirty="0">
              <a:solidFill>
                <a:schemeClr val="bg1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768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4E2C4-3945-23F8-5E52-7DFF9AB95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9B8150E-A9CC-D34A-9EF1-43551BD254F1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665DA06-1FF8-DEF4-A459-11E73617D8A4}"/>
              </a:ext>
            </a:extLst>
          </p:cNvPr>
          <p:cNvSpPr/>
          <p:nvPr/>
        </p:nvSpPr>
        <p:spPr>
          <a:xfrm>
            <a:off x="285757" y="342900"/>
            <a:ext cx="13192868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4400" b="1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3A03A91-C69C-1E41-7C04-1AB0BBBD275F}"/>
              </a:ext>
            </a:extLst>
          </p:cNvPr>
          <p:cNvSpPr/>
          <p:nvPr/>
        </p:nvSpPr>
        <p:spPr>
          <a:xfrm>
            <a:off x="285755" y="342900"/>
            <a:ext cx="13154396" cy="114300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4BC0CE1B-7174-4EEB-8165-617FAEA6EF4D}"/>
              </a:ext>
            </a:extLst>
          </p:cNvPr>
          <p:cNvSpPr/>
          <p:nvPr/>
        </p:nvSpPr>
        <p:spPr>
          <a:xfrm>
            <a:off x="1010024" y="69393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/>
            <a:endParaRPr lang="fr-MA" sz="1350" dirty="0">
              <a:solidFill>
                <a:prstClr val="white">
                  <a:lumMod val="50000"/>
                </a:prstClr>
              </a:solidFill>
              <a:latin typeface="Dosis" pitchFamily="2" charset="0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49527042-66C3-3357-8611-6FDAA9E42F3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33485659"/>
              </p:ext>
            </p:extLst>
          </p:nvPr>
        </p:nvGraphicFramePr>
        <p:xfrm>
          <a:off x="2" y="-2"/>
          <a:ext cx="6710919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A4384D45-DDDF-BBD5-C6AE-8CE48EB4E5B9}"/>
              </a:ext>
            </a:extLst>
          </p:cNvPr>
          <p:cNvSpPr txBox="1"/>
          <p:nvPr/>
        </p:nvSpPr>
        <p:spPr>
          <a:xfrm>
            <a:off x="1711297" y="565073"/>
            <a:ext cx="10737143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Observez l’image et écrivez le mot. 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Levez les ardoises 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A40780-307D-3161-7C65-96FFA320B4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14506" y="70715"/>
            <a:ext cx="2626019" cy="203027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A3F1BC9-17B4-8573-88CB-8168EF2D1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1" y="3491575"/>
            <a:ext cx="2819616" cy="261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0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57F88-DBBE-A7C4-339E-CB410C83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C556D2-EF74-30F8-C994-A3546733C3A9}"/>
              </a:ext>
            </a:extLst>
          </p:cNvPr>
          <p:cNvSpPr/>
          <p:nvPr/>
        </p:nvSpPr>
        <p:spPr>
          <a:xfrm>
            <a:off x="0" y="4"/>
            <a:ext cx="13716000" cy="10286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820F4CC-FBEA-1029-D207-E24BBE50A6F3}"/>
              </a:ext>
            </a:extLst>
          </p:cNvPr>
          <p:cNvSpPr/>
          <p:nvPr/>
        </p:nvSpPr>
        <p:spPr>
          <a:xfrm>
            <a:off x="275857" y="342904"/>
            <a:ext cx="13164293" cy="9601199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188D80B-936B-2985-0B96-20113CC5F8D1}"/>
              </a:ext>
            </a:extLst>
          </p:cNvPr>
          <p:cNvSpPr/>
          <p:nvPr/>
        </p:nvSpPr>
        <p:spPr>
          <a:xfrm>
            <a:off x="285755" y="342900"/>
            <a:ext cx="13154396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E0CDBBC7-163B-A4EE-7CFC-A1EFC3EE1234}"/>
              </a:ext>
            </a:extLst>
          </p:cNvPr>
          <p:cNvSpPr/>
          <p:nvPr/>
        </p:nvSpPr>
        <p:spPr>
          <a:xfrm>
            <a:off x="851050" y="73009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BF1254D-35E1-F7CA-6E81-E30E78CB7F4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4" y="2577775"/>
            <a:ext cx="7592960" cy="5131457"/>
          </a:xfrm>
          <a:prstGeom prst="rect">
            <a:avLst/>
          </a:prstGeom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C127E872-3A4F-4B91-C441-F9429698147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3536277"/>
              </p:ext>
            </p:extLst>
          </p:nvPr>
        </p:nvGraphicFramePr>
        <p:xfrm>
          <a:off x="2" y="-2"/>
          <a:ext cx="6710919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DAACDC76-06BC-199A-31B4-022B11DF0140}"/>
              </a:ext>
            </a:extLst>
          </p:cNvPr>
          <p:cNvSpPr txBox="1"/>
          <p:nvPr/>
        </p:nvSpPr>
        <p:spPr>
          <a:xfrm>
            <a:off x="1514711" y="479192"/>
            <a:ext cx="9944787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Un </a:t>
            </a:r>
            <a:r>
              <a:rPr lang="fr-FR" sz="225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pou-let</a:t>
            </a: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. poulet. Corrigez..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endParaRPr lang="fr-FR" sz="225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22708EB-18E8-D1C9-46C5-0DBA51838984}"/>
              </a:ext>
            </a:extLst>
          </p:cNvPr>
          <p:cNvSpPr txBox="1"/>
          <p:nvPr/>
        </p:nvSpPr>
        <p:spPr>
          <a:xfrm>
            <a:off x="4792800" y="4291780"/>
            <a:ext cx="45871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69">
              <a:defRPr/>
            </a:pPr>
            <a:r>
              <a:rPr lang="fr-MA" sz="6000" b="1" dirty="0">
                <a:solidFill>
                  <a:schemeClr val="bg1"/>
                </a:solidFill>
                <a:latin typeface="Dosis" pitchFamily="2" charset="0"/>
              </a:rPr>
              <a:t>Un poulet</a:t>
            </a:r>
            <a:endParaRPr lang="fr-MA" sz="6000" dirty="0">
              <a:solidFill>
                <a:schemeClr val="bg1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604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FD276-511F-A69F-446D-F6062FB18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5594A9-1E1F-476F-8459-E5CCF61CA8F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AB45319-B2E3-BEF0-F007-AE55C84D7783}"/>
              </a:ext>
            </a:extLst>
          </p:cNvPr>
          <p:cNvSpPr/>
          <p:nvPr/>
        </p:nvSpPr>
        <p:spPr>
          <a:xfrm>
            <a:off x="285757" y="342900"/>
            <a:ext cx="13192868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4400" b="1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E7D82F8-1379-ABCD-8E0E-BD205D8DC05C}"/>
              </a:ext>
            </a:extLst>
          </p:cNvPr>
          <p:cNvSpPr/>
          <p:nvPr/>
        </p:nvSpPr>
        <p:spPr>
          <a:xfrm>
            <a:off x="285755" y="342900"/>
            <a:ext cx="13154396" cy="114300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3E1F236B-8CF9-127F-FA90-3B52AFE60D46}"/>
              </a:ext>
            </a:extLst>
          </p:cNvPr>
          <p:cNvSpPr/>
          <p:nvPr/>
        </p:nvSpPr>
        <p:spPr>
          <a:xfrm>
            <a:off x="1010024" y="69393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/>
            <a:endParaRPr lang="fr-MA" sz="1350" dirty="0">
              <a:solidFill>
                <a:prstClr val="white">
                  <a:lumMod val="50000"/>
                </a:prstClr>
              </a:solidFill>
              <a:latin typeface="Dosis" pitchFamily="2" charset="0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AFD0C4FB-5EAD-85D6-4411-03F517148C4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36156041"/>
              </p:ext>
            </p:extLst>
          </p:nvPr>
        </p:nvGraphicFramePr>
        <p:xfrm>
          <a:off x="2" y="-2"/>
          <a:ext cx="6710919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340F386E-4D84-17C6-B0BF-E511CACFC158}"/>
              </a:ext>
            </a:extLst>
          </p:cNvPr>
          <p:cNvSpPr txBox="1"/>
          <p:nvPr/>
        </p:nvSpPr>
        <p:spPr>
          <a:xfrm>
            <a:off x="1711297" y="565073"/>
            <a:ext cx="10737143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Observez l’image et écrivez le mot. 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Levez les ardoises 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B037EB-81E4-C3E0-2C6E-705A2BB83F5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14506" y="70715"/>
            <a:ext cx="2626019" cy="203027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95DE22E-4F02-27DF-8E49-57DB5E079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4348101"/>
            <a:ext cx="1588801" cy="11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36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2E185-2811-2211-8DED-365A585D6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A0793C-8AE6-8C8C-2377-FB5172D0C69F}"/>
              </a:ext>
            </a:extLst>
          </p:cNvPr>
          <p:cNvSpPr/>
          <p:nvPr/>
        </p:nvSpPr>
        <p:spPr>
          <a:xfrm>
            <a:off x="0" y="4"/>
            <a:ext cx="13716000" cy="10286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930241C-7F84-37C5-8386-4E05CC7335F5}"/>
              </a:ext>
            </a:extLst>
          </p:cNvPr>
          <p:cNvSpPr/>
          <p:nvPr/>
        </p:nvSpPr>
        <p:spPr>
          <a:xfrm>
            <a:off x="324640" y="342900"/>
            <a:ext cx="13164293" cy="9601199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305FEE6-BA49-E91A-988D-E4A02DA9A863}"/>
              </a:ext>
            </a:extLst>
          </p:cNvPr>
          <p:cNvSpPr/>
          <p:nvPr/>
        </p:nvSpPr>
        <p:spPr>
          <a:xfrm>
            <a:off x="285755" y="342900"/>
            <a:ext cx="13154396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8579C0A5-E75C-2A84-2BAB-0D9D5FDD22DA}"/>
              </a:ext>
            </a:extLst>
          </p:cNvPr>
          <p:cNvSpPr/>
          <p:nvPr/>
        </p:nvSpPr>
        <p:spPr>
          <a:xfrm>
            <a:off x="851050" y="73009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42CE00F-6F4E-6CEB-141C-D7511F57D29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7400" y="2577775"/>
            <a:ext cx="8812164" cy="5131457"/>
          </a:xfrm>
          <a:prstGeom prst="rect">
            <a:avLst/>
          </a:prstGeom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31641077-EA23-7FBF-6F82-E845348AB88B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6240476"/>
              </p:ext>
            </p:extLst>
          </p:nvPr>
        </p:nvGraphicFramePr>
        <p:xfrm>
          <a:off x="2" y="-2"/>
          <a:ext cx="6710919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47ACB974-4158-1C8C-51BB-21E605E6DABD}"/>
              </a:ext>
            </a:extLst>
          </p:cNvPr>
          <p:cNvSpPr txBox="1"/>
          <p:nvPr/>
        </p:nvSpPr>
        <p:spPr>
          <a:xfrm>
            <a:off x="1514711" y="479192"/>
            <a:ext cx="9944787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Une </a:t>
            </a:r>
            <a:r>
              <a:rPr lang="fr-FR" sz="225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ba</a:t>
            </a: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- guette. Une baguette. Corrigez..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endParaRPr lang="fr-FR" sz="225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C99A70-2BE7-172D-F46C-06C6D96B4AAE}"/>
              </a:ext>
            </a:extLst>
          </p:cNvPr>
          <p:cNvSpPr txBox="1"/>
          <p:nvPr/>
        </p:nvSpPr>
        <p:spPr>
          <a:xfrm>
            <a:off x="4038600" y="4291780"/>
            <a:ext cx="5257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69">
              <a:defRPr/>
            </a:pPr>
            <a:r>
              <a:rPr lang="fr-MA" sz="6000" b="1" dirty="0">
                <a:solidFill>
                  <a:schemeClr val="bg1"/>
                </a:solidFill>
                <a:latin typeface="Dosis" pitchFamily="2" charset="0"/>
              </a:rPr>
              <a:t>Une baguette</a:t>
            </a:r>
            <a:endParaRPr lang="fr-MA" sz="6000" dirty="0">
              <a:solidFill>
                <a:schemeClr val="bg1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018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51161-36AA-3A3B-B51A-9AAE9916D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71450C1-B9B6-1D37-F427-E0EC30C6C948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3AA9C1F-1DFB-B70D-7F05-4E4370DD3755}"/>
              </a:ext>
            </a:extLst>
          </p:cNvPr>
          <p:cNvSpPr/>
          <p:nvPr/>
        </p:nvSpPr>
        <p:spPr>
          <a:xfrm>
            <a:off x="285757" y="342900"/>
            <a:ext cx="13192868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4400" b="1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7292C52-9C6A-9708-4ECB-D644E657A56F}"/>
              </a:ext>
            </a:extLst>
          </p:cNvPr>
          <p:cNvSpPr/>
          <p:nvPr/>
        </p:nvSpPr>
        <p:spPr>
          <a:xfrm>
            <a:off x="285755" y="342900"/>
            <a:ext cx="13154396" cy="114300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0BD2D1B7-28B4-6557-7CFA-1A59175988E9}"/>
              </a:ext>
            </a:extLst>
          </p:cNvPr>
          <p:cNvSpPr/>
          <p:nvPr/>
        </p:nvSpPr>
        <p:spPr>
          <a:xfrm>
            <a:off x="1010024" y="69393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/>
            <a:endParaRPr lang="fr-MA" sz="1350" dirty="0">
              <a:solidFill>
                <a:prstClr val="white">
                  <a:lumMod val="50000"/>
                </a:prstClr>
              </a:solidFill>
              <a:latin typeface="Dosis" pitchFamily="2" charset="0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F2A41956-FBF6-84E9-BB9B-A39E270E6B7E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8309972"/>
              </p:ext>
            </p:extLst>
          </p:nvPr>
        </p:nvGraphicFramePr>
        <p:xfrm>
          <a:off x="2" y="-2"/>
          <a:ext cx="6710919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D73E4B4E-90CF-33F7-D687-5B2E14CAC0A0}"/>
              </a:ext>
            </a:extLst>
          </p:cNvPr>
          <p:cNvSpPr txBox="1"/>
          <p:nvPr/>
        </p:nvSpPr>
        <p:spPr>
          <a:xfrm>
            <a:off x="1711297" y="565073"/>
            <a:ext cx="10737143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Observez l’image et écrivez le mot. 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Levez les ardoises 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743725-3C4A-E2C1-E4D6-CB1C4E8D96F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82400" y="70715"/>
            <a:ext cx="1958125" cy="1513897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8030942D-54E9-C8FB-0B8C-29E719903D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28" y="3771900"/>
            <a:ext cx="3985344" cy="32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76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F11A6-E8ED-96BF-DABF-53C8BF3A1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A61093-9D75-FDEE-77E8-2E230B91925F}"/>
              </a:ext>
            </a:extLst>
          </p:cNvPr>
          <p:cNvSpPr/>
          <p:nvPr/>
        </p:nvSpPr>
        <p:spPr>
          <a:xfrm>
            <a:off x="0" y="4"/>
            <a:ext cx="13716000" cy="10286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71FBE2F-0E9F-AF1B-45D4-F97EBAD4B5ED}"/>
              </a:ext>
            </a:extLst>
          </p:cNvPr>
          <p:cNvSpPr/>
          <p:nvPr/>
        </p:nvSpPr>
        <p:spPr>
          <a:xfrm>
            <a:off x="275857" y="342904"/>
            <a:ext cx="13164293" cy="9601199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FC553B3-228D-85AD-0CE4-49D9CAE8C542}"/>
              </a:ext>
            </a:extLst>
          </p:cNvPr>
          <p:cNvSpPr/>
          <p:nvPr/>
        </p:nvSpPr>
        <p:spPr>
          <a:xfrm>
            <a:off x="285755" y="342900"/>
            <a:ext cx="13154396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20A0BD5F-B22A-0E61-867D-0752D956D02E}"/>
              </a:ext>
            </a:extLst>
          </p:cNvPr>
          <p:cNvSpPr/>
          <p:nvPr/>
        </p:nvSpPr>
        <p:spPr>
          <a:xfrm>
            <a:off x="851050" y="73009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52DE67B-2401-F677-51D2-C69A5AAEBA7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4" y="2577775"/>
            <a:ext cx="7592960" cy="5131457"/>
          </a:xfrm>
          <a:prstGeom prst="rect">
            <a:avLst/>
          </a:prstGeom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710C2B54-3B81-E060-C31B-E2DC466F2AE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7176106"/>
              </p:ext>
            </p:extLst>
          </p:nvPr>
        </p:nvGraphicFramePr>
        <p:xfrm>
          <a:off x="2" y="-2"/>
          <a:ext cx="6710919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64E91E40-5406-CBAB-133B-8E5B17F33B7D}"/>
              </a:ext>
            </a:extLst>
          </p:cNvPr>
          <p:cNvSpPr txBox="1"/>
          <p:nvPr/>
        </p:nvSpPr>
        <p:spPr>
          <a:xfrm>
            <a:off x="1514711" y="479192"/>
            <a:ext cx="9944787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Un </a:t>
            </a:r>
            <a:r>
              <a:rPr lang="fr-FR" sz="225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bou</a:t>
            </a: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- cher. boucher. Corrigez..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endParaRPr lang="fr-FR" sz="225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38BA7C-D820-0761-ECC3-CE8942AD2891}"/>
              </a:ext>
            </a:extLst>
          </p:cNvPr>
          <p:cNvSpPr txBox="1"/>
          <p:nvPr/>
        </p:nvSpPr>
        <p:spPr>
          <a:xfrm>
            <a:off x="4792800" y="4291780"/>
            <a:ext cx="45871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69">
              <a:defRPr/>
            </a:pPr>
            <a:r>
              <a:rPr lang="fr-MA" sz="6000" b="1" dirty="0">
                <a:solidFill>
                  <a:schemeClr val="bg1"/>
                </a:solidFill>
                <a:latin typeface="Dosis" pitchFamily="2" charset="0"/>
              </a:rPr>
              <a:t>Un  boucher</a:t>
            </a:r>
            <a:endParaRPr lang="fr-MA" sz="6000" dirty="0">
              <a:solidFill>
                <a:schemeClr val="bg1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539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33A03-1415-6AC5-1534-40EF4493B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E76D9B7-F42E-5C6F-1168-661A829443E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6334D1A-CA9C-8D3B-38EA-007339387F21}"/>
              </a:ext>
            </a:extLst>
          </p:cNvPr>
          <p:cNvSpPr/>
          <p:nvPr/>
        </p:nvSpPr>
        <p:spPr>
          <a:xfrm>
            <a:off x="285757" y="342900"/>
            <a:ext cx="13192868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4400" b="1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B4EAD3D-5FD3-3CA7-F28D-341BB89ED980}"/>
              </a:ext>
            </a:extLst>
          </p:cNvPr>
          <p:cNvSpPr/>
          <p:nvPr/>
        </p:nvSpPr>
        <p:spPr>
          <a:xfrm>
            <a:off x="285755" y="342900"/>
            <a:ext cx="13154396" cy="114300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43EF71C0-7321-9101-98D1-17DBFFF58597}"/>
              </a:ext>
            </a:extLst>
          </p:cNvPr>
          <p:cNvSpPr/>
          <p:nvPr/>
        </p:nvSpPr>
        <p:spPr>
          <a:xfrm>
            <a:off x="1010024" y="69393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/>
            <a:endParaRPr lang="fr-MA" sz="1350" dirty="0">
              <a:solidFill>
                <a:prstClr val="white">
                  <a:lumMod val="50000"/>
                </a:prstClr>
              </a:solidFill>
              <a:latin typeface="Dosis" pitchFamily="2" charset="0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7C49AF14-1378-1955-F29D-3083513A5DBE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873545"/>
              </p:ext>
            </p:extLst>
          </p:nvPr>
        </p:nvGraphicFramePr>
        <p:xfrm>
          <a:off x="2" y="-2"/>
          <a:ext cx="6710919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E6245D96-764D-1BDC-4047-4CDEBE95EE2A}"/>
              </a:ext>
            </a:extLst>
          </p:cNvPr>
          <p:cNvSpPr txBox="1"/>
          <p:nvPr/>
        </p:nvSpPr>
        <p:spPr>
          <a:xfrm>
            <a:off x="1711297" y="565073"/>
            <a:ext cx="10737143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Observez l’image et écrivez le mot. 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Levez les ardoises 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DEC12F-7B95-0A36-61AD-8BFDEE54EB2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14506" y="70715"/>
            <a:ext cx="2626019" cy="203027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4C7800BF-1737-AE9A-FEE2-665F3D9730C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057330"/>
            <a:ext cx="3276600" cy="23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7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56117-E332-AD69-FCCD-7026D4A87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B258C-6259-0D2A-AC65-D3A43EF7B7B1}"/>
              </a:ext>
            </a:extLst>
          </p:cNvPr>
          <p:cNvSpPr/>
          <p:nvPr/>
        </p:nvSpPr>
        <p:spPr>
          <a:xfrm>
            <a:off x="0" y="4"/>
            <a:ext cx="13716000" cy="10286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CE86523-0470-3E03-AFF5-0386AB9FD2AF}"/>
              </a:ext>
            </a:extLst>
          </p:cNvPr>
          <p:cNvSpPr/>
          <p:nvPr/>
        </p:nvSpPr>
        <p:spPr>
          <a:xfrm>
            <a:off x="275857" y="342904"/>
            <a:ext cx="13164293" cy="9601199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5BBD48F-99F8-642C-CF7D-842A7926B8CE}"/>
              </a:ext>
            </a:extLst>
          </p:cNvPr>
          <p:cNvSpPr/>
          <p:nvPr/>
        </p:nvSpPr>
        <p:spPr>
          <a:xfrm>
            <a:off x="285755" y="342900"/>
            <a:ext cx="13154396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4295C878-502E-E64F-37B9-99433DA0413B}"/>
              </a:ext>
            </a:extLst>
          </p:cNvPr>
          <p:cNvSpPr/>
          <p:nvPr/>
        </p:nvSpPr>
        <p:spPr>
          <a:xfrm>
            <a:off x="851050" y="73009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B95C2F1-32D2-3B93-05C0-0B00216C09A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4" y="2577775"/>
            <a:ext cx="7592960" cy="5131457"/>
          </a:xfrm>
          <a:prstGeom prst="rect">
            <a:avLst/>
          </a:prstGeom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2C180F61-9D91-0531-99CB-2A00477DBE2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0781700"/>
              </p:ext>
            </p:extLst>
          </p:nvPr>
        </p:nvGraphicFramePr>
        <p:xfrm>
          <a:off x="2" y="-2"/>
          <a:ext cx="6710919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46D131C8-4645-7292-5D7D-BB279C539A42}"/>
              </a:ext>
            </a:extLst>
          </p:cNvPr>
          <p:cNvSpPr txBox="1"/>
          <p:nvPr/>
        </p:nvSpPr>
        <p:spPr>
          <a:xfrm>
            <a:off x="1514711" y="479192"/>
            <a:ext cx="9944787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seize. Corrigez..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endParaRPr lang="fr-FR" sz="225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D8F7AC4-AEE0-189F-5653-5DE8FE6257EE}"/>
              </a:ext>
            </a:extLst>
          </p:cNvPr>
          <p:cNvSpPr txBox="1"/>
          <p:nvPr/>
        </p:nvSpPr>
        <p:spPr>
          <a:xfrm>
            <a:off x="4792800" y="4291780"/>
            <a:ext cx="45871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69">
              <a:defRPr/>
            </a:pPr>
            <a:r>
              <a:rPr lang="fr-MA" sz="6000" b="1" dirty="0">
                <a:solidFill>
                  <a:schemeClr val="bg1"/>
                </a:solidFill>
                <a:latin typeface="Dosis" pitchFamily="2" charset="0"/>
              </a:rPr>
              <a:t>seize</a:t>
            </a:r>
            <a:endParaRPr lang="fr-MA" sz="6000" dirty="0">
              <a:solidFill>
                <a:schemeClr val="bg1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74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CA564-3632-8FAB-6504-CCD1D776E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AED985F-E827-EBA8-A350-7311D141221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796113D-740A-697F-58B5-D2FEB92AA000}"/>
              </a:ext>
            </a:extLst>
          </p:cNvPr>
          <p:cNvSpPr/>
          <p:nvPr/>
        </p:nvSpPr>
        <p:spPr>
          <a:xfrm>
            <a:off x="285757" y="342900"/>
            <a:ext cx="13192868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4400" b="1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BA656031-3EC5-29ED-12AE-8904B2FD0DD4}"/>
              </a:ext>
            </a:extLst>
          </p:cNvPr>
          <p:cNvSpPr/>
          <p:nvPr/>
        </p:nvSpPr>
        <p:spPr>
          <a:xfrm>
            <a:off x="285755" y="342900"/>
            <a:ext cx="13154396" cy="114300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F21E894C-2FC0-D3AA-4C35-67C592EDFB89}"/>
              </a:ext>
            </a:extLst>
          </p:cNvPr>
          <p:cNvSpPr/>
          <p:nvPr/>
        </p:nvSpPr>
        <p:spPr>
          <a:xfrm>
            <a:off x="1010024" y="69393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/>
            <a:endParaRPr lang="fr-MA" sz="1350" dirty="0">
              <a:solidFill>
                <a:prstClr val="white">
                  <a:lumMod val="50000"/>
                </a:prstClr>
              </a:solidFill>
              <a:latin typeface="Dosis" pitchFamily="2" charset="0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61AE4FB7-1423-343E-6389-B27BEFC52EA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1724621"/>
              </p:ext>
            </p:extLst>
          </p:nvPr>
        </p:nvGraphicFramePr>
        <p:xfrm>
          <a:off x="2" y="-2"/>
          <a:ext cx="6710919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D7AD984C-3984-633B-1353-8383CC0F7391}"/>
              </a:ext>
            </a:extLst>
          </p:cNvPr>
          <p:cNvSpPr txBox="1"/>
          <p:nvPr/>
        </p:nvSpPr>
        <p:spPr>
          <a:xfrm>
            <a:off x="1711297" y="565073"/>
            <a:ext cx="10737143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Observez l’image et écrivez le mot. 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Levez les ardoises 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F63189C-226F-22CA-427F-4D28AB13538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14506" y="70715"/>
            <a:ext cx="2626019" cy="203027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B85EFE2-12AF-E4AC-688D-DAA623278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924610"/>
            <a:ext cx="3429000" cy="433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98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57250" y="1180451"/>
            <a:ext cx="12001500" cy="7926101"/>
            <a:chOff x="0" y="0"/>
            <a:chExt cx="3895412" cy="25551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defTabSz="685869">
                <a:defRPr/>
              </a:pPr>
              <a:endParaRPr lang="fr-MA"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2" tIns="38102" rIns="38102" bIns="38102" rtlCol="0" anchor="ctr"/>
            <a:lstStyle/>
            <a:p>
              <a:pPr algn="ctr" defTabSz="685869">
                <a:lnSpc>
                  <a:spcPts val="2409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179968" y="571501"/>
            <a:ext cx="929375" cy="892202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97E087D-5FB9-0D89-12A1-098B2632F30A}"/>
              </a:ext>
            </a:extLst>
          </p:cNvPr>
          <p:cNvSpPr txBox="1"/>
          <p:nvPr/>
        </p:nvSpPr>
        <p:spPr>
          <a:xfrm>
            <a:off x="1193822" y="2071849"/>
            <a:ext cx="11681640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spcAft>
                <a:spcPts val="900"/>
              </a:spcAft>
              <a:defRPr/>
            </a:pPr>
            <a:r>
              <a:rPr lang="fr-FR" sz="3200" dirty="0">
                <a:solidFill>
                  <a:srgbClr val="106585"/>
                </a:solidFill>
                <a:latin typeface="Dosis" pitchFamily="2" charset="0"/>
              </a:rPr>
              <a:t>A la fin de la séance d’aujourd’hui,</a:t>
            </a:r>
          </a:p>
          <a:p>
            <a:pPr algn="ctr" defTabSz="685869">
              <a:spcAft>
                <a:spcPts val="900"/>
              </a:spcAft>
              <a:defRPr/>
            </a:pPr>
            <a:r>
              <a:rPr lang="fr-FR" sz="3200" dirty="0">
                <a:solidFill>
                  <a:srgbClr val="106585"/>
                </a:solidFill>
                <a:latin typeface="Dosis" pitchFamily="2" charset="0"/>
              </a:rPr>
              <a:t> </a:t>
            </a:r>
            <a:r>
              <a:rPr lang="fr-FR" sz="3200" b="1" dirty="0">
                <a:solidFill>
                  <a:srgbClr val="106585"/>
                </a:solidFill>
                <a:latin typeface="Dosis" pitchFamily="2" charset="0"/>
              </a:rPr>
              <a:t>au moins 80% des élèves </a:t>
            </a:r>
            <a:r>
              <a:rPr lang="fr-FR" sz="3200" dirty="0">
                <a:solidFill>
                  <a:srgbClr val="106585"/>
                </a:solidFill>
                <a:latin typeface="Dosis" pitchFamily="2" charset="0"/>
              </a:rPr>
              <a:t>doivent être capables de : 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61841AB-7BBF-E5DF-ECC0-9422AF094E7E}"/>
              </a:ext>
            </a:extLst>
          </p:cNvPr>
          <p:cNvGrpSpPr/>
          <p:nvPr/>
        </p:nvGrpSpPr>
        <p:grpSpPr>
          <a:xfrm>
            <a:off x="1388617" y="3587665"/>
            <a:ext cx="11292049" cy="3557514"/>
            <a:chOff x="3284529" y="4577550"/>
            <a:chExt cx="9396747" cy="2104846"/>
          </a:xfrm>
        </p:grpSpPr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60BD1024-05C8-C151-181A-C15273BA80F2}"/>
                </a:ext>
              </a:extLst>
            </p:cNvPr>
            <p:cNvSpPr/>
            <p:nvPr/>
          </p:nvSpPr>
          <p:spPr>
            <a:xfrm>
              <a:off x="3284529" y="4577550"/>
              <a:ext cx="9396747" cy="2104846"/>
            </a:xfrm>
            <a:custGeom>
              <a:avLst/>
              <a:gdLst/>
              <a:ahLst/>
              <a:cxnLst/>
              <a:rect l="l" t="t" r="r" b="b"/>
              <a:pathLst>
                <a:path w="3062465" h="1213150">
                  <a:moveTo>
                    <a:pt x="0" y="0"/>
                  </a:moveTo>
                  <a:lnTo>
                    <a:pt x="3062465" y="0"/>
                  </a:lnTo>
                  <a:lnTo>
                    <a:pt x="3062465" y="1213150"/>
                  </a:lnTo>
                  <a:lnTo>
                    <a:pt x="0" y="1213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85869">
                <a:defRPr/>
              </a:pPr>
              <a:endParaRPr lang="fr-MA" sz="1001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1CEE908-A23E-3615-FC3A-B9D65947341C}"/>
                </a:ext>
              </a:extLst>
            </p:cNvPr>
            <p:cNvSpPr txBox="1"/>
            <p:nvPr/>
          </p:nvSpPr>
          <p:spPr>
            <a:xfrm>
              <a:off x="4261141" y="4829273"/>
              <a:ext cx="8388841" cy="309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69">
                <a:spcAft>
                  <a:spcPts val="900"/>
                </a:spcAft>
                <a:defRPr/>
              </a:pPr>
              <a:r>
                <a:rPr lang="fr-FR" sz="2801" dirty="0">
                  <a:solidFill>
                    <a:schemeClr val="accent5">
                      <a:lumMod val="50000"/>
                    </a:schemeClr>
                  </a:solidFill>
                  <a:latin typeface="Dosis" pitchFamily="2" charset="0"/>
                </a:rPr>
                <a:t>Dire les mots du vocabulaire des quatre premières séances du palier 4. 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C5D3884-B682-E82B-6AA4-10FF3C852B6C}"/>
                </a:ext>
              </a:extLst>
            </p:cNvPr>
            <p:cNvSpPr txBox="1"/>
            <p:nvPr/>
          </p:nvSpPr>
          <p:spPr>
            <a:xfrm>
              <a:off x="4357843" y="5487756"/>
              <a:ext cx="8292138" cy="564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90"/>
                </a:spcAft>
              </a:pPr>
              <a:r>
                <a:rPr lang="fr-MA" sz="2801" dirty="0">
                  <a:solidFill>
                    <a:schemeClr val="accent5">
                      <a:lumMod val="50000"/>
                    </a:schemeClr>
                  </a:solidFill>
                  <a:latin typeface="Dosis" pitchFamily="2" charset="0"/>
                </a:rPr>
                <a:t>Lire des mots avec les graphèmes complexes présentés lors des séances 1,2,3 et 4.</a:t>
              </a:r>
              <a:endParaRPr lang="fr-FR" sz="2801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82E50CCC-DE92-9198-59AA-3EDF1EA1822F}"/>
                </a:ext>
              </a:extLst>
            </p:cNvPr>
            <p:cNvSpPr/>
            <p:nvPr/>
          </p:nvSpPr>
          <p:spPr>
            <a:xfrm>
              <a:off x="3410727" y="4581025"/>
              <a:ext cx="637296" cy="2028797"/>
            </a:xfrm>
            <a:custGeom>
              <a:avLst/>
              <a:gdLst/>
              <a:ahLst/>
              <a:cxnLst/>
              <a:rect l="l" t="t" r="r" b="b"/>
              <a:pathLst>
                <a:path w="3062465" h="1213150">
                  <a:moveTo>
                    <a:pt x="0" y="0"/>
                  </a:moveTo>
                  <a:lnTo>
                    <a:pt x="3062465" y="0"/>
                  </a:lnTo>
                  <a:lnTo>
                    <a:pt x="3062465" y="1213150"/>
                  </a:lnTo>
                  <a:lnTo>
                    <a:pt x="0" y="1213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09199" t="-6937" r="-896458" b="-829367"/>
              </a:stretch>
            </a:blipFill>
          </p:spPr>
          <p:txBody>
            <a:bodyPr/>
            <a:lstStyle/>
            <a:p>
              <a:pPr defTabSz="685869">
                <a:defRPr/>
              </a:pPr>
              <a:endParaRPr lang="fr-MA" sz="1001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9" name="Oval 86">
            <a:extLst>
              <a:ext uri="{FF2B5EF4-FFF2-40B4-BE49-F238E27FC236}">
                <a16:creationId xmlns:a16="http://schemas.microsoft.com/office/drawing/2014/main" id="{682BD923-01C7-9BB1-673D-4D7011C6955D}"/>
              </a:ext>
            </a:extLst>
          </p:cNvPr>
          <p:cNvSpPr/>
          <p:nvPr/>
        </p:nvSpPr>
        <p:spPr>
          <a:xfrm>
            <a:off x="1799394" y="3768443"/>
            <a:ext cx="732834" cy="781668"/>
          </a:xfrm>
          <a:prstGeom prst="ellipse">
            <a:avLst/>
          </a:prstGeom>
          <a:solidFill>
            <a:srgbClr val="00566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45">
              <a:defRPr/>
            </a:pPr>
            <a:endParaRPr lang="en-US" sz="3200" b="1" dirty="0">
              <a:solidFill>
                <a:prstClr val="white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</p:txBody>
      </p:sp>
      <p:sp>
        <p:nvSpPr>
          <p:cNvPr id="11" name="Oval 86">
            <a:extLst>
              <a:ext uri="{FF2B5EF4-FFF2-40B4-BE49-F238E27FC236}">
                <a16:creationId xmlns:a16="http://schemas.microsoft.com/office/drawing/2014/main" id="{A3F2B2E4-79BA-E754-F415-2B0997A410B3}"/>
              </a:ext>
            </a:extLst>
          </p:cNvPr>
          <p:cNvSpPr/>
          <p:nvPr/>
        </p:nvSpPr>
        <p:spPr>
          <a:xfrm>
            <a:off x="1829375" y="4920700"/>
            <a:ext cx="732834" cy="781667"/>
          </a:xfrm>
          <a:prstGeom prst="ellipse">
            <a:avLst/>
          </a:prstGeom>
          <a:solidFill>
            <a:srgbClr val="00566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45">
              <a:defRPr/>
            </a:pPr>
            <a:endParaRPr lang="en-US" sz="3200" b="1" dirty="0">
              <a:solidFill>
                <a:prstClr val="white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</p:txBody>
      </p:sp>
      <p:pic>
        <p:nvPicPr>
          <p:cNvPr id="12" name="Graphique 30">
            <a:extLst>
              <a:ext uri="{FF2B5EF4-FFF2-40B4-BE49-F238E27FC236}">
                <a16:creationId xmlns:a16="http://schemas.microsoft.com/office/drawing/2014/main" id="{B3EA577C-3557-8FCB-2A20-EC36CC4B7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776625" y="4842741"/>
            <a:ext cx="665435" cy="566624"/>
          </a:xfrm>
          <a:prstGeom prst="rect">
            <a:avLst/>
          </a:prstGeom>
        </p:spPr>
      </p:pic>
      <p:pic>
        <p:nvPicPr>
          <p:cNvPr id="16" name="Graphique 30">
            <a:extLst>
              <a:ext uri="{FF2B5EF4-FFF2-40B4-BE49-F238E27FC236}">
                <a16:creationId xmlns:a16="http://schemas.microsoft.com/office/drawing/2014/main" id="{B3EA577C-3557-8FCB-2A20-EC36CC4B7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746411" y="3742602"/>
            <a:ext cx="665435" cy="5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63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46F68-839A-9FE9-A3F8-A975BCB25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6AF41D-A096-7136-9405-D97235CEE5E6}"/>
              </a:ext>
            </a:extLst>
          </p:cNvPr>
          <p:cNvSpPr/>
          <p:nvPr/>
        </p:nvSpPr>
        <p:spPr>
          <a:xfrm>
            <a:off x="0" y="4"/>
            <a:ext cx="13716000" cy="10286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C4D574C-8B67-A42A-8335-E598D3AD14FC}"/>
              </a:ext>
            </a:extLst>
          </p:cNvPr>
          <p:cNvSpPr/>
          <p:nvPr/>
        </p:nvSpPr>
        <p:spPr>
          <a:xfrm>
            <a:off x="275857" y="342904"/>
            <a:ext cx="13164293" cy="9601199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DC59DC6-787C-988B-19EB-3857D2D6CE23}"/>
              </a:ext>
            </a:extLst>
          </p:cNvPr>
          <p:cNvSpPr/>
          <p:nvPr/>
        </p:nvSpPr>
        <p:spPr>
          <a:xfrm>
            <a:off x="285755" y="342900"/>
            <a:ext cx="13154396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B4E18333-0E95-7500-4656-2E8C82BACAB8}"/>
              </a:ext>
            </a:extLst>
          </p:cNvPr>
          <p:cNvSpPr/>
          <p:nvPr/>
        </p:nvSpPr>
        <p:spPr>
          <a:xfrm>
            <a:off x="851050" y="73009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E2D0603-CB3F-21EC-8896-304AC9EE60D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4" y="2577775"/>
            <a:ext cx="7592960" cy="5131457"/>
          </a:xfrm>
          <a:prstGeom prst="rect">
            <a:avLst/>
          </a:prstGeom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C8AB99C5-1D01-096F-1B67-319BA1D2AC19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8138200"/>
              </p:ext>
            </p:extLst>
          </p:nvPr>
        </p:nvGraphicFramePr>
        <p:xfrm>
          <a:off x="2" y="-2"/>
          <a:ext cx="6710919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C1AF0482-6DD7-54D6-D901-BBF722D7C444}"/>
              </a:ext>
            </a:extLst>
          </p:cNvPr>
          <p:cNvSpPr txBox="1"/>
          <p:nvPr/>
        </p:nvSpPr>
        <p:spPr>
          <a:xfrm>
            <a:off x="1514711" y="479192"/>
            <a:ext cx="9944787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boire. Corrigez..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endParaRPr lang="fr-FR" sz="225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DFEAC1-320E-292C-AB70-D9F4D94A3617}"/>
              </a:ext>
            </a:extLst>
          </p:cNvPr>
          <p:cNvSpPr txBox="1"/>
          <p:nvPr/>
        </p:nvSpPr>
        <p:spPr>
          <a:xfrm>
            <a:off x="4792800" y="4291780"/>
            <a:ext cx="45871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69">
              <a:defRPr/>
            </a:pPr>
            <a:r>
              <a:rPr lang="fr-MA" sz="6000" b="1" dirty="0">
                <a:solidFill>
                  <a:schemeClr val="bg1"/>
                </a:solidFill>
                <a:latin typeface="Dosis" pitchFamily="2" charset="0"/>
              </a:rPr>
              <a:t>boire</a:t>
            </a:r>
            <a:endParaRPr lang="fr-MA" sz="6000" dirty="0">
              <a:solidFill>
                <a:schemeClr val="bg1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600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76487-B498-6C07-E732-B57864CA1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01B8C3E-2EDC-D859-9E27-7BACA3E86C4D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B3CE0FB-0563-A228-D873-D6B4AB375D95}"/>
              </a:ext>
            </a:extLst>
          </p:cNvPr>
          <p:cNvSpPr/>
          <p:nvPr/>
        </p:nvSpPr>
        <p:spPr>
          <a:xfrm>
            <a:off x="285757" y="342900"/>
            <a:ext cx="13192868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4400" b="1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38AC0FC-C7F6-09DA-9C5A-2021ED406740}"/>
              </a:ext>
            </a:extLst>
          </p:cNvPr>
          <p:cNvSpPr/>
          <p:nvPr/>
        </p:nvSpPr>
        <p:spPr>
          <a:xfrm>
            <a:off x="285755" y="342900"/>
            <a:ext cx="13154396" cy="114300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46F22ADE-08DC-737F-BC04-E48A1F2A4B2E}"/>
              </a:ext>
            </a:extLst>
          </p:cNvPr>
          <p:cNvSpPr/>
          <p:nvPr/>
        </p:nvSpPr>
        <p:spPr>
          <a:xfrm>
            <a:off x="1010024" y="69393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/>
            <a:endParaRPr lang="fr-MA" sz="1350" dirty="0">
              <a:solidFill>
                <a:prstClr val="white">
                  <a:lumMod val="50000"/>
                </a:prstClr>
              </a:solidFill>
              <a:latin typeface="Dosis" pitchFamily="2" charset="0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4B6F428-E210-F0E2-963C-9B305DD6CC6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69985662"/>
              </p:ext>
            </p:extLst>
          </p:nvPr>
        </p:nvGraphicFramePr>
        <p:xfrm>
          <a:off x="2" y="-2"/>
          <a:ext cx="6710919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4F3834CE-398D-575F-E6CB-C981A89F2969}"/>
              </a:ext>
            </a:extLst>
          </p:cNvPr>
          <p:cNvSpPr txBox="1"/>
          <p:nvPr/>
        </p:nvSpPr>
        <p:spPr>
          <a:xfrm>
            <a:off x="1711297" y="565073"/>
            <a:ext cx="10737143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Observez l’image et écrivez le mot. 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Levez les ardoises 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79B666-64A6-B99F-1609-885585BEDF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14506" y="70715"/>
            <a:ext cx="2626019" cy="203027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36920A1-47B3-D272-424C-2E533B295F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678"/>
          <a:stretch>
            <a:fillRect/>
          </a:stretch>
        </p:blipFill>
        <p:spPr>
          <a:xfrm>
            <a:off x="4800600" y="4029009"/>
            <a:ext cx="3083098" cy="222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20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E1E73-8905-4BE1-BC95-0D5477F81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E12E04-2C0C-4E07-9AED-CCC6C281DC38}"/>
              </a:ext>
            </a:extLst>
          </p:cNvPr>
          <p:cNvSpPr/>
          <p:nvPr/>
        </p:nvSpPr>
        <p:spPr>
          <a:xfrm>
            <a:off x="0" y="4"/>
            <a:ext cx="13716000" cy="10286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8586988-E376-4C66-FB3F-5AC369B02923}"/>
              </a:ext>
            </a:extLst>
          </p:cNvPr>
          <p:cNvSpPr/>
          <p:nvPr/>
        </p:nvSpPr>
        <p:spPr>
          <a:xfrm>
            <a:off x="275857" y="342904"/>
            <a:ext cx="13164293" cy="9601199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22833D3-B736-ADEC-900E-02CAEBE90032}"/>
              </a:ext>
            </a:extLst>
          </p:cNvPr>
          <p:cNvSpPr/>
          <p:nvPr/>
        </p:nvSpPr>
        <p:spPr>
          <a:xfrm>
            <a:off x="285755" y="342900"/>
            <a:ext cx="13154396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23448E59-C076-DC31-3815-1F09C5FBAC7F}"/>
              </a:ext>
            </a:extLst>
          </p:cNvPr>
          <p:cNvSpPr/>
          <p:nvPr/>
        </p:nvSpPr>
        <p:spPr>
          <a:xfrm>
            <a:off x="851050" y="73009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C1384F8-0C2C-F0C9-4450-C0C14A86F51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4" y="2577775"/>
            <a:ext cx="7592960" cy="5131457"/>
          </a:xfrm>
          <a:prstGeom prst="rect">
            <a:avLst/>
          </a:prstGeom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B9340627-9997-5D36-0774-5B79AEA5816A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40171229"/>
              </p:ext>
            </p:extLst>
          </p:nvPr>
        </p:nvGraphicFramePr>
        <p:xfrm>
          <a:off x="2" y="-2"/>
          <a:ext cx="6710919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B43EA92B-154C-BDCE-F6D4-5B05CDA77259}"/>
              </a:ext>
            </a:extLst>
          </p:cNvPr>
          <p:cNvSpPr txBox="1"/>
          <p:nvPr/>
        </p:nvSpPr>
        <p:spPr>
          <a:xfrm>
            <a:off x="1514711" y="479192"/>
            <a:ext cx="9944787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Un </a:t>
            </a:r>
            <a:r>
              <a:rPr lang="fr-FR" sz="225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a-gneau</a:t>
            </a: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. Agneau. Corrigez..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endParaRPr lang="fr-FR" sz="225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6E5B24D-8772-EAE9-024B-43924D7571DD}"/>
              </a:ext>
            </a:extLst>
          </p:cNvPr>
          <p:cNvSpPr txBox="1"/>
          <p:nvPr/>
        </p:nvSpPr>
        <p:spPr>
          <a:xfrm>
            <a:off x="4792800" y="4291780"/>
            <a:ext cx="45871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69">
              <a:defRPr/>
            </a:pPr>
            <a:r>
              <a:rPr lang="fr-MA" sz="6000" b="1" dirty="0">
                <a:solidFill>
                  <a:schemeClr val="bg1"/>
                </a:solidFill>
                <a:latin typeface="Dosis" pitchFamily="2" charset="0"/>
              </a:rPr>
              <a:t>Un agneau</a:t>
            </a:r>
            <a:endParaRPr lang="fr-MA" sz="6000" dirty="0">
              <a:solidFill>
                <a:schemeClr val="bg1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86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34364-4272-5633-0AD2-455EC5480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97227FF-E5E4-5F83-D232-B762FDBBA5D0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B1D879C-E9D7-C5BF-E414-103448E2C8F2}"/>
              </a:ext>
            </a:extLst>
          </p:cNvPr>
          <p:cNvSpPr/>
          <p:nvPr/>
        </p:nvSpPr>
        <p:spPr>
          <a:xfrm>
            <a:off x="285757" y="342900"/>
            <a:ext cx="13192868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4400" b="1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730FEE8-69D6-7865-C1ED-03DA6E3C622C}"/>
              </a:ext>
            </a:extLst>
          </p:cNvPr>
          <p:cNvSpPr/>
          <p:nvPr/>
        </p:nvSpPr>
        <p:spPr>
          <a:xfrm>
            <a:off x="285755" y="342900"/>
            <a:ext cx="13154396" cy="114300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4DD824FD-8988-CEBE-D3B6-BA604A59E033}"/>
              </a:ext>
            </a:extLst>
          </p:cNvPr>
          <p:cNvSpPr/>
          <p:nvPr/>
        </p:nvSpPr>
        <p:spPr>
          <a:xfrm>
            <a:off x="1010024" y="69393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/>
            <a:endParaRPr lang="fr-MA" sz="1350" dirty="0">
              <a:solidFill>
                <a:prstClr val="white">
                  <a:lumMod val="50000"/>
                </a:prstClr>
              </a:solidFill>
              <a:latin typeface="Dosis" pitchFamily="2" charset="0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3A6AF73A-49CC-C495-1C24-A74D20BB4337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9941208"/>
              </p:ext>
            </p:extLst>
          </p:nvPr>
        </p:nvGraphicFramePr>
        <p:xfrm>
          <a:off x="2" y="-2"/>
          <a:ext cx="6710919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9CCED6F6-6812-2727-8D8A-7A19555A9EEF}"/>
              </a:ext>
            </a:extLst>
          </p:cNvPr>
          <p:cNvSpPr txBox="1"/>
          <p:nvPr/>
        </p:nvSpPr>
        <p:spPr>
          <a:xfrm>
            <a:off x="1711297" y="565073"/>
            <a:ext cx="10737143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Observez l’image et écrivez le mot. 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Levez les ardoises 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C40712-6158-1DA7-B082-FE2525BA67F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14506" y="70715"/>
            <a:ext cx="2626019" cy="203027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A52E786-3535-F0CB-5379-0409E73EE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874" y="3467100"/>
            <a:ext cx="2988094" cy="4012841"/>
          </a:xfrm>
          <a:prstGeom prst="roundRect">
            <a:avLst>
              <a:gd name="adj" fmla="val 34754"/>
            </a:avLst>
          </a:prstGeom>
        </p:spPr>
      </p:pic>
    </p:spTree>
    <p:extLst>
      <p:ext uri="{BB962C8B-B14F-4D97-AF65-F5344CB8AC3E}">
        <p14:creationId xmlns:p14="http://schemas.microsoft.com/office/powerpoint/2010/main" val="1115818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E94BF-8E18-C349-957E-4BE03A71F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14F5BD-680C-D768-2A62-F8DC64F0CF8E}"/>
              </a:ext>
            </a:extLst>
          </p:cNvPr>
          <p:cNvSpPr/>
          <p:nvPr/>
        </p:nvSpPr>
        <p:spPr>
          <a:xfrm>
            <a:off x="0" y="4"/>
            <a:ext cx="13716000" cy="10286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9C4B4FC-73A0-C67A-C9AB-D4347956F7CE}"/>
              </a:ext>
            </a:extLst>
          </p:cNvPr>
          <p:cNvSpPr/>
          <p:nvPr/>
        </p:nvSpPr>
        <p:spPr>
          <a:xfrm>
            <a:off x="275857" y="342904"/>
            <a:ext cx="13164293" cy="9601199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95C9F0E-1890-01F2-C417-D1D3053A6A58}"/>
              </a:ext>
            </a:extLst>
          </p:cNvPr>
          <p:cNvSpPr/>
          <p:nvPr/>
        </p:nvSpPr>
        <p:spPr>
          <a:xfrm>
            <a:off x="285755" y="342900"/>
            <a:ext cx="13154396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548B466C-D930-7693-B001-A359980EEDD9}"/>
              </a:ext>
            </a:extLst>
          </p:cNvPr>
          <p:cNvSpPr/>
          <p:nvPr/>
        </p:nvSpPr>
        <p:spPr>
          <a:xfrm>
            <a:off x="851050" y="73009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1CB11EB-B898-C1C6-CBD5-B5ECB87D31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4" y="2577775"/>
            <a:ext cx="7592960" cy="5131457"/>
          </a:xfrm>
          <a:prstGeom prst="rect">
            <a:avLst/>
          </a:prstGeom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BA3B31CC-1F74-2EBA-58B5-32A01BB88BB4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2601822"/>
              </p:ext>
            </p:extLst>
          </p:nvPr>
        </p:nvGraphicFramePr>
        <p:xfrm>
          <a:off x="2" y="-2"/>
          <a:ext cx="6710919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2AA49EB1-F7A1-B1F4-02EA-075B2B7A4988}"/>
              </a:ext>
            </a:extLst>
          </p:cNvPr>
          <p:cNvSpPr txBox="1"/>
          <p:nvPr/>
        </p:nvSpPr>
        <p:spPr>
          <a:xfrm>
            <a:off x="1514711" y="479192"/>
            <a:ext cx="9944787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Un </a:t>
            </a:r>
            <a:r>
              <a:rPr lang="fr-FR" sz="225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fac-teur</a:t>
            </a: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. facteur . Corrigez.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endParaRPr lang="fr-FR" sz="225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A41B384-FC9D-60D1-56A8-0C96DE0B6766}"/>
              </a:ext>
            </a:extLst>
          </p:cNvPr>
          <p:cNvSpPr txBox="1"/>
          <p:nvPr/>
        </p:nvSpPr>
        <p:spPr>
          <a:xfrm>
            <a:off x="4792800" y="4291780"/>
            <a:ext cx="45871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69">
              <a:defRPr/>
            </a:pPr>
            <a:r>
              <a:rPr lang="fr-MA" sz="6000" b="1" dirty="0">
                <a:solidFill>
                  <a:schemeClr val="bg1"/>
                </a:solidFill>
                <a:latin typeface="Dosis" pitchFamily="2" charset="0"/>
              </a:rPr>
              <a:t>Un facteur</a:t>
            </a:r>
            <a:endParaRPr lang="fr-MA" sz="6000" dirty="0">
              <a:solidFill>
                <a:schemeClr val="bg1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996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82791" y="8639428"/>
            <a:ext cx="3785406" cy="20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85834">
              <a:lnSpc>
                <a:spcPts val="1766"/>
              </a:lnSpc>
              <a:spcBef>
                <a:spcPct val="0"/>
              </a:spcBef>
            </a:pPr>
            <a:r>
              <a:rPr lang="en-US" sz="1262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8AF9A1B-AF9E-1205-484B-ECC0021C1A42}"/>
              </a:ext>
            </a:extLst>
          </p:cNvPr>
          <p:cNvSpPr/>
          <p:nvPr/>
        </p:nvSpPr>
        <p:spPr>
          <a:xfrm>
            <a:off x="2857500" y="1487584"/>
            <a:ext cx="8001000" cy="7924800"/>
          </a:xfrm>
          <a:prstGeom prst="ellipse">
            <a:avLst/>
          </a:prstGeom>
          <a:solidFill>
            <a:schemeClr val="tx2">
              <a:lumMod val="20000"/>
              <a:lumOff val="8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 </a:t>
            </a:r>
          </a:p>
          <a:p>
            <a:pPr algn="ctr" defTabSz="685834">
              <a:lnSpc>
                <a:spcPts val="11099"/>
              </a:lnSpc>
            </a:pPr>
            <a:endParaRPr lang="fr-FR" sz="72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72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r>
              <a:rPr lang="fr-FR" sz="72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Rebrassage</a:t>
            </a:r>
          </a:p>
          <a:p>
            <a:pPr algn="ctr" defTabSz="685834"/>
            <a:r>
              <a:rPr lang="fr-FR" sz="72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du vocabulaire</a:t>
            </a:r>
          </a:p>
          <a:p>
            <a:pPr algn="ctr" defTabSz="685834">
              <a:lnSpc>
                <a:spcPts val="11099"/>
              </a:lnSpc>
            </a:pPr>
            <a:endParaRPr lang="fr-FR" sz="6000" b="1" dirty="0">
              <a:solidFill>
                <a:schemeClr val="bg2">
                  <a:lumMod val="50000"/>
                </a:schemeClr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2195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B295F-FABA-5F7B-6579-B8DCA246E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6642AC-A36C-1713-2784-773B592EA494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32AF364-BF58-B3C3-457F-B45ED691809E}"/>
              </a:ext>
            </a:extLst>
          </p:cNvPr>
          <p:cNvSpPr txBox="1"/>
          <p:nvPr/>
        </p:nvSpPr>
        <p:spPr>
          <a:xfrm>
            <a:off x="4782791" y="8639428"/>
            <a:ext cx="3785406" cy="20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85834">
              <a:lnSpc>
                <a:spcPts val="1766"/>
              </a:lnSpc>
              <a:spcBef>
                <a:spcPct val="0"/>
              </a:spcBef>
            </a:pPr>
            <a:r>
              <a:rPr lang="en-US" sz="1262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BE348D63-1310-32FA-5359-891238236B5E}"/>
              </a:ext>
            </a:extLst>
          </p:cNvPr>
          <p:cNvGrpSpPr/>
          <p:nvPr/>
        </p:nvGrpSpPr>
        <p:grpSpPr>
          <a:xfrm>
            <a:off x="1009360" y="1463703"/>
            <a:ext cx="12001500" cy="7926101"/>
            <a:chOff x="0" y="0"/>
            <a:chExt cx="3895412" cy="2555175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3555BF27-88EE-A09C-263C-F8F96C628F22}"/>
                </a:ext>
              </a:extLst>
            </p:cNvPr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defTabSz="685869">
                <a:defRPr/>
              </a:pPr>
              <a:endParaRPr lang="fr-MA"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125F5EF1-7673-7E75-B2B9-878B9727196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2" tIns="38102" rIns="38102" bIns="38102" rtlCol="0" anchor="ctr"/>
            <a:lstStyle/>
            <a:p>
              <a:pPr algn="ctr" defTabSz="685869">
                <a:lnSpc>
                  <a:spcPts val="2409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10" name="Freeform 7">
            <a:extLst>
              <a:ext uri="{FF2B5EF4-FFF2-40B4-BE49-F238E27FC236}">
                <a16:creationId xmlns:a16="http://schemas.microsoft.com/office/drawing/2014/main" id="{DB10B1F3-8703-A0E5-9C8C-0B8D927F413A}"/>
              </a:ext>
            </a:extLst>
          </p:cNvPr>
          <p:cNvSpPr/>
          <p:nvPr/>
        </p:nvSpPr>
        <p:spPr>
          <a:xfrm>
            <a:off x="1179968" y="571501"/>
            <a:ext cx="929375" cy="892202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B9E73-E8A9-9DBD-E882-00E05D85D4B8}"/>
              </a:ext>
            </a:extLst>
          </p:cNvPr>
          <p:cNvSpPr txBox="1"/>
          <p:nvPr/>
        </p:nvSpPr>
        <p:spPr>
          <a:xfrm>
            <a:off x="2333956" y="2015170"/>
            <a:ext cx="8683076" cy="1242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5400" b="1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Rebrassage du vocabulaire</a:t>
            </a:r>
          </a:p>
          <a:p>
            <a:pPr algn="ctr" defTabSz="685800">
              <a:lnSpc>
                <a:spcPts val="3026"/>
              </a:lnSpc>
              <a:defRPr/>
            </a:pP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Carelia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784FF2EF-52C6-4437-9F23-6D2E99CECF38}"/>
              </a:ext>
            </a:extLst>
          </p:cNvPr>
          <p:cNvSpPr txBox="1"/>
          <p:nvPr/>
        </p:nvSpPr>
        <p:spPr>
          <a:xfrm>
            <a:off x="1074759" y="2840483"/>
            <a:ext cx="11422041" cy="1862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fr-FR" sz="3200" b="1" dirty="0">
              <a:latin typeface="Dosis" panose="02010703020202060003" pitchFamily="2" charset="0"/>
            </a:endParaRPr>
          </a:p>
          <a:p>
            <a:pPr algn="ctr"/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Support</a:t>
            </a:r>
            <a:r>
              <a:rPr lang="fr-FR" sz="3200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 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: 4 diapositives </a:t>
            </a:r>
          </a:p>
          <a:p>
            <a:pPr algn="ctr"/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(images illustrant le vocabulaire des séances précédentes  du palier 4)</a:t>
            </a:r>
          </a:p>
          <a:p>
            <a:pPr algn="ctr" defTabSz="685800">
              <a:lnSpc>
                <a:spcPts val="3026"/>
              </a:lnSpc>
              <a:defRPr/>
            </a:pP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Dosis" panose="02010703020202060003" pitchFamily="2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7D0DD100-2BE3-CC1F-71EC-614A4328F5AF}"/>
              </a:ext>
            </a:extLst>
          </p:cNvPr>
          <p:cNvSpPr txBox="1"/>
          <p:nvPr/>
        </p:nvSpPr>
        <p:spPr>
          <a:xfrm>
            <a:off x="2516462" y="4904315"/>
            <a:ext cx="8683076" cy="1088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4400" b="1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Déroulement :</a:t>
            </a:r>
            <a:endParaRPr lang="fr-FR" sz="4400" dirty="0">
              <a:solidFill>
                <a:schemeClr val="accent5">
                  <a:lumMod val="75000"/>
                </a:schemeClr>
              </a:solidFill>
              <a:latin typeface="Dosis" panose="02010703020202060003" pitchFamily="2" charset="0"/>
            </a:endParaRPr>
          </a:p>
          <a:p>
            <a:pPr algn="ctr" defTabSz="685800">
              <a:lnSpc>
                <a:spcPts val="3026"/>
              </a:lnSpc>
              <a:defRPr/>
            </a:pP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Carelia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52AA5310-F28D-92E9-7EB5-55CBE75D9602}"/>
              </a:ext>
            </a:extLst>
          </p:cNvPr>
          <p:cNvSpPr txBox="1"/>
          <p:nvPr/>
        </p:nvSpPr>
        <p:spPr>
          <a:xfrm>
            <a:off x="1305381" y="5439424"/>
            <a:ext cx="11422041" cy="212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L’enseignant(e) fait passer les élèves un par un pour dire les mots du vocabulaire correspondant aux images présentées sur les diapositives, de manière à ce que chacun participe au moins une fois. </a:t>
            </a:r>
            <a:endParaRPr lang="en-US" sz="3200" dirty="0">
              <a:solidFill>
                <a:schemeClr val="accent5">
                  <a:lumMod val="50000"/>
                </a:schemeClr>
              </a:solidFill>
              <a:latin typeface="Dosis" panose="02010703020202060003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188495F-8034-C6E0-C31A-8C36CD18A2F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58395" y="357557"/>
            <a:ext cx="464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5">
              <a:defRPr/>
            </a:pPr>
            <a:r>
              <a:rPr lang="fr-MA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Pour l’enseignant ( e ) </a:t>
            </a:r>
          </a:p>
        </p:txBody>
      </p:sp>
    </p:spTree>
    <p:extLst>
      <p:ext uri="{BB962C8B-B14F-4D97-AF65-F5344CB8AC3E}">
        <p14:creationId xmlns:p14="http://schemas.microsoft.com/office/powerpoint/2010/main" val="3274893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16EC1-F37F-1E07-95A9-27FEF619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0999EEF-6351-932B-8E94-C5326E9F4A16}"/>
              </a:ext>
            </a:extLst>
          </p:cNvPr>
          <p:cNvSpPr/>
          <p:nvPr/>
        </p:nvSpPr>
        <p:spPr>
          <a:xfrm>
            <a:off x="0" y="-13881"/>
            <a:ext cx="13716000" cy="10287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FC23330-3462-A731-1ED4-73906173C51F}"/>
              </a:ext>
            </a:extLst>
          </p:cNvPr>
          <p:cNvSpPr/>
          <p:nvPr/>
        </p:nvSpPr>
        <p:spPr>
          <a:xfrm>
            <a:off x="251120" y="325583"/>
            <a:ext cx="13164293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08FF245-CB3E-A8DC-C186-BDC451E3A7AB}"/>
              </a:ext>
            </a:extLst>
          </p:cNvPr>
          <p:cNvSpPr/>
          <p:nvPr/>
        </p:nvSpPr>
        <p:spPr>
          <a:xfrm>
            <a:off x="285755" y="342902"/>
            <a:ext cx="13154396" cy="978581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1986CEF0-AEEA-7E12-F307-450F9F000F99}"/>
              </a:ext>
            </a:extLst>
          </p:cNvPr>
          <p:cNvSpPr/>
          <p:nvPr/>
        </p:nvSpPr>
        <p:spPr>
          <a:xfrm>
            <a:off x="1136800" y="702550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0864E947-13DC-0CFF-ED5C-05B6A378CE5E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82067939"/>
              </p:ext>
            </p:extLst>
          </p:nvPr>
        </p:nvGraphicFramePr>
        <p:xfrm>
          <a:off x="52947" y="-17318"/>
          <a:ext cx="1341193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32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532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532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48109">
                  <a:extLst>
                    <a:ext uri="{9D8B030D-6E8A-4147-A177-3AD203B41FA5}">
                      <a16:colId xmlns:a16="http://schemas.microsoft.com/office/drawing/2014/main" val="2897137454"/>
                    </a:ext>
                  </a:extLst>
                </a:gridCol>
                <a:gridCol w="2495024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62836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Tests de suivi</a:t>
                      </a: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52811976-26BE-0FB2-A5E3-58AA102CE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867" y="5406329"/>
            <a:ext cx="2666372" cy="24853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1BAA355-AB50-0D54-DE2E-E8DC33248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02" y="2233409"/>
            <a:ext cx="2952846" cy="25113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F133F85-64CF-800A-E47E-551D98815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665" y="2663504"/>
            <a:ext cx="3474726" cy="197966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825AA34-D1DF-EE32-AE86-F98D8D946F4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933" y="5542241"/>
            <a:ext cx="2666372" cy="252504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860F231-755E-7CA1-BBEB-80AC6DE374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88" y="2459780"/>
            <a:ext cx="2383868" cy="223487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88D6717-309A-8B53-3A43-2C5910714E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909" y="2459780"/>
            <a:ext cx="3407051" cy="251135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8AB5DF3-B7DB-ACF1-99B1-F32BED859A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87" y="5143501"/>
            <a:ext cx="2257818" cy="269782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B0D9792-AA38-C731-011A-78BE4B993F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135" y="5806832"/>
            <a:ext cx="3255951" cy="226045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71BDDE3-C5F3-8BD0-51C0-B4CED78976DC}"/>
              </a:ext>
            </a:extLst>
          </p:cNvPr>
          <p:cNvSpPr txBox="1"/>
          <p:nvPr/>
        </p:nvSpPr>
        <p:spPr>
          <a:xfrm>
            <a:off x="1750490" y="516606"/>
            <a:ext cx="11198597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69"/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</a:t>
            </a:r>
            <a:r>
              <a:rPr lang="fr-MA" sz="225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ui</a:t>
            </a:r>
            <a:r>
              <a:rPr lang="fr-MA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veut passer pour dire les mots. Fournir une rétroaction appropriée.</a:t>
            </a:r>
            <a:endParaRPr lang="fr-MA" sz="225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934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16EC1-F37F-1E07-95A9-27FEF619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0999EEF-6351-932B-8E94-C5326E9F4A16}"/>
              </a:ext>
            </a:extLst>
          </p:cNvPr>
          <p:cNvSpPr/>
          <p:nvPr/>
        </p:nvSpPr>
        <p:spPr>
          <a:xfrm>
            <a:off x="0" y="-13881"/>
            <a:ext cx="13716000" cy="10287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FC23330-3462-A731-1ED4-73906173C51F}"/>
              </a:ext>
            </a:extLst>
          </p:cNvPr>
          <p:cNvSpPr/>
          <p:nvPr/>
        </p:nvSpPr>
        <p:spPr>
          <a:xfrm>
            <a:off x="251120" y="325583"/>
            <a:ext cx="13164293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08FF245-CB3E-A8DC-C186-BDC451E3A7AB}"/>
              </a:ext>
            </a:extLst>
          </p:cNvPr>
          <p:cNvSpPr/>
          <p:nvPr/>
        </p:nvSpPr>
        <p:spPr>
          <a:xfrm>
            <a:off x="285755" y="342902"/>
            <a:ext cx="13154396" cy="978581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1986CEF0-AEEA-7E12-F307-450F9F000F99}"/>
              </a:ext>
            </a:extLst>
          </p:cNvPr>
          <p:cNvSpPr/>
          <p:nvPr/>
        </p:nvSpPr>
        <p:spPr>
          <a:xfrm>
            <a:off x="1136800" y="702550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0864E947-13DC-0CFF-ED5C-05B6A378CE5E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42845021"/>
              </p:ext>
            </p:extLst>
          </p:nvPr>
        </p:nvGraphicFramePr>
        <p:xfrm>
          <a:off x="52947" y="-17318"/>
          <a:ext cx="12422485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32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532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1245870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48109">
                  <a:extLst>
                    <a:ext uri="{9D8B030D-6E8A-4147-A177-3AD203B41FA5}">
                      <a16:colId xmlns:a16="http://schemas.microsoft.com/office/drawing/2014/main" val="2897137454"/>
                    </a:ext>
                  </a:extLst>
                </a:gridCol>
                <a:gridCol w="2495024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62836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Tests de suivi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7CF5DA53-F979-6135-DC24-217FA2683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5490" y="6049295"/>
            <a:ext cx="2070821" cy="253100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0B01D0B-7A26-2B0A-6AAB-51ACC32C6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097" y="2813105"/>
            <a:ext cx="3067806" cy="27971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6CD2884-AE70-ABB9-2D64-E90A0713DEC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678"/>
          <a:stretch>
            <a:fillRect/>
          </a:stretch>
        </p:blipFill>
        <p:spPr>
          <a:xfrm>
            <a:off x="5710565" y="6353620"/>
            <a:ext cx="2961387" cy="21409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6BADC8F-B33A-FDAE-7FD3-8EE32D1D93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0018" y="2464038"/>
            <a:ext cx="2941232" cy="308829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71F7CCB-D1CC-A964-E0FA-6CB1782D76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5863" y="2209338"/>
            <a:ext cx="2606583" cy="3500493"/>
          </a:xfrm>
          <a:prstGeom prst="roundRect">
            <a:avLst>
              <a:gd name="adj" fmla="val 34754"/>
            </a:avLst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1B6D208-C8F5-249F-1D66-ACC4EEF3C70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69693" y="6500465"/>
            <a:ext cx="3767259" cy="153231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8404C30-75DB-9F1D-1666-254EFED4231A}"/>
              </a:ext>
            </a:extLst>
          </p:cNvPr>
          <p:cNvSpPr txBox="1"/>
          <p:nvPr/>
        </p:nvSpPr>
        <p:spPr>
          <a:xfrm>
            <a:off x="1902890" y="669006"/>
            <a:ext cx="11198597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69"/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</a:t>
            </a:r>
            <a:r>
              <a:rPr lang="fr-MA" sz="225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ui</a:t>
            </a:r>
            <a:r>
              <a:rPr lang="fr-MA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veut passer pour dire les mots. Fournir une rétroaction appropriée.</a:t>
            </a:r>
            <a:endParaRPr lang="fr-MA" sz="225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757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5B3C5-9057-956B-0EB2-02F1D0E3B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67D901E-3160-2EA9-91AA-CEFF963CD8D8}"/>
              </a:ext>
            </a:extLst>
          </p:cNvPr>
          <p:cNvSpPr/>
          <p:nvPr/>
        </p:nvSpPr>
        <p:spPr>
          <a:xfrm>
            <a:off x="0" y="-13881"/>
            <a:ext cx="13716000" cy="10287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7520898-FC31-C645-2BD2-4EE92D547260}"/>
              </a:ext>
            </a:extLst>
          </p:cNvPr>
          <p:cNvSpPr/>
          <p:nvPr/>
        </p:nvSpPr>
        <p:spPr>
          <a:xfrm>
            <a:off x="251120" y="325583"/>
            <a:ext cx="13164293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6A9965B-C9FA-E853-51BE-7925A9D4CD77}"/>
              </a:ext>
            </a:extLst>
          </p:cNvPr>
          <p:cNvSpPr/>
          <p:nvPr/>
        </p:nvSpPr>
        <p:spPr>
          <a:xfrm>
            <a:off x="285755" y="342902"/>
            <a:ext cx="13154396" cy="978581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A58BC816-7154-2FBD-B4DA-7ACF2B2D99F5}"/>
              </a:ext>
            </a:extLst>
          </p:cNvPr>
          <p:cNvSpPr/>
          <p:nvPr/>
        </p:nvSpPr>
        <p:spPr>
          <a:xfrm>
            <a:off x="1136800" y="702550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7A60C252-7FDF-403D-825F-FB597FD4B6F8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15467890"/>
              </p:ext>
            </p:extLst>
          </p:nvPr>
        </p:nvGraphicFramePr>
        <p:xfrm>
          <a:off x="52947" y="-17318"/>
          <a:ext cx="1341193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32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532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532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48109">
                  <a:extLst>
                    <a:ext uri="{9D8B030D-6E8A-4147-A177-3AD203B41FA5}">
                      <a16:colId xmlns:a16="http://schemas.microsoft.com/office/drawing/2014/main" val="2897137454"/>
                    </a:ext>
                  </a:extLst>
                </a:gridCol>
                <a:gridCol w="2495024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62836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Tests de suivi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AFB147A5-C5E4-C679-7610-03D0340610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195" y="2728763"/>
            <a:ext cx="2378874" cy="19491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885E988-B9AA-B3D2-6281-4B21DF02D6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182" y="2728763"/>
            <a:ext cx="2703135" cy="194919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1ECB0C9-C49E-8B91-0315-8CE6777B6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695" y="2380168"/>
            <a:ext cx="2707043" cy="251368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825ED0F-7BFE-D453-11B3-9CA01E60FA7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649" y="5912525"/>
            <a:ext cx="3029088" cy="189361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F512C07-FB7A-0853-FE3F-D866BD58B2D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98" y="2623472"/>
            <a:ext cx="3088742" cy="210385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AD371A-C769-D798-D77D-B09C326ECE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99" y="5974848"/>
            <a:ext cx="2713827" cy="204137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D9292F7-8EDA-1FCF-788C-B50C6D670F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515" y="5609042"/>
            <a:ext cx="2822802" cy="261338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EBFF309-0FD1-BA8A-2F13-6B18D666A1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5954" y="5406104"/>
            <a:ext cx="1611770" cy="355503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025707C-FEC0-D34D-AEC9-05950897FCAB}"/>
              </a:ext>
            </a:extLst>
          </p:cNvPr>
          <p:cNvSpPr txBox="1"/>
          <p:nvPr/>
        </p:nvSpPr>
        <p:spPr>
          <a:xfrm>
            <a:off x="1750490" y="516606"/>
            <a:ext cx="11198597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69"/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</a:t>
            </a:r>
            <a:r>
              <a:rPr lang="fr-MA" sz="225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ui</a:t>
            </a:r>
            <a:r>
              <a:rPr lang="fr-MA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veut passer pour dire les mots. Fournir une rétroaction appropriée.</a:t>
            </a:r>
            <a:endParaRPr lang="fr-MA" sz="225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367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B165543-4DBF-48F7-57E1-EF9DF479B2E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1143000" y="0"/>
            <a:ext cx="15750159" cy="10287000"/>
            <a:chOff x="0" y="0"/>
            <a:chExt cx="13716000" cy="10287000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F708FCD2-6BF9-00A9-A27E-4ABFC613E86D}"/>
                </a:ext>
              </a:extLst>
            </p:cNvPr>
            <p:cNvSpPr/>
            <p:nvPr/>
          </p:nvSpPr>
          <p:spPr>
            <a:xfrm>
              <a:off x="0" y="0"/>
              <a:ext cx="13716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5555" b="-5555"/>
              </a:stretch>
            </a:blipFill>
          </p:spPr>
          <p:txBody>
            <a:bodyPr/>
            <a:lstStyle/>
            <a:p>
              <a:pPr defTabSz="914445">
                <a:defRPr/>
              </a:pPr>
              <a:endParaRPr lang="fr-MA"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EBF35789-EF5A-9231-2393-AA2D13C5F56A}"/>
                </a:ext>
              </a:extLst>
            </p:cNvPr>
            <p:cNvSpPr txBox="1"/>
            <p:nvPr/>
          </p:nvSpPr>
          <p:spPr>
            <a:xfrm>
              <a:off x="800100" y="1946591"/>
              <a:ext cx="2504182" cy="210484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 defTabSz="914445">
                <a:lnSpc>
                  <a:spcPts val="2408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D3E0DBCB-E98C-6943-0AAE-117B0145F95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958395" y="357557"/>
            <a:ext cx="464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5">
              <a:defRPr/>
            </a:pPr>
            <a:r>
              <a:rPr lang="fr-MA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Pour l’enseignant ( e ) 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B880F6B-019B-D533-D569-3E486C493E3D}"/>
              </a:ext>
            </a:extLst>
          </p:cNvPr>
          <p:cNvGrpSpPr/>
          <p:nvPr/>
        </p:nvGrpSpPr>
        <p:grpSpPr>
          <a:xfrm>
            <a:off x="-224241" y="647699"/>
            <a:ext cx="13940241" cy="9004313"/>
            <a:chOff x="312517" y="227366"/>
            <a:chExt cx="8518967" cy="6196583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8C158567-4502-B310-DE89-009000674922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68DB3F4F-AC56-D5B8-B6B3-2933D5B57305}"/>
                </a:ext>
              </a:extLst>
            </p:cNvPr>
            <p:cNvSpPr/>
            <p:nvPr/>
          </p:nvSpPr>
          <p:spPr>
            <a:xfrm>
              <a:off x="625110" y="227366"/>
              <a:ext cx="384791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MA" sz="700" dirty="0">
                <a:latin typeface="Dosis" pitchFamily="2" charset="0"/>
              </a:endParaRP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6420009C-4B5D-ADDB-AB42-273A4C4ED63E}"/>
                </a:ext>
              </a:extLst>
            </p:cNvPr>
            <p:cNvSpPr/>
            <p:nvPr/>
          </p:nvSpPr>
          <p:spPr>
            <a:xfrm rot="5400000" flipH="1">
              <a:off x="-463198" y="2017096"/>
              <a:ext cx="2420189" cy="396922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Matériel technique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59A18EDE-8FD4-9098-1951-634F9EC90D5E}"/>
                </a:ext>
              </a:extLst>
            </p:cNvPr>
            <p:cNvSpPr/>
            <p:nvPr/>
          </p:nvSpPr>
          <p:spPr>
            <a:xfrm rot="5400000" flipH="1">
              <a:off x="-463198" y="4818960"/>
              <a:ext cx="2420189" cy="396922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Matériel didactique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D8BB73FE-82DE-3657-B2B0-82B688E20DEB}"/>
              </a:ext>
            </a:extLst>
          </p:cNvPr>
          <p:cNvGrpSpPr/>
          <p:nvPr/>
        </p:nvGrpSpPr>
        <p:grpSpPr>
          <a:xfrm>
            <a:off x="1197375" y="1778358"/>
            <a:ext cx="11526033" cy="3385609"/>
            <a:chOff x="-3805047" y="3869835"/>
            <a:chExt cx="6297262" cy="2753069"/>
          </a:xfrm>
        </p:grpSpPr>
        <p:sp>
          <p:nvSpPr>
            <p:cNvPr id="35" name="Rectangle : coins arrondis 18 - 2">
              <a:extLst>
                <a:ext uri="{FF2B5EF4-FFF2-40B4-BE49-F238E27FC236}">
                  <a16:creationId xmlns:a16="http://schemas.microsoft.com/office/drawing/2014/main" id="{E66AB5C8-1D1D-D857-E7DC-482198A1642B}"/>
                </a:ext>
              </a:extLst>
            </p:cNvPr>
            <p:cNvSpPr/>
            <p:nvPr/>
          </p:nvSpPr>
          <p:spPr>
            <a:xfrm flipH="1">
              <a:off x="556072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37" name="Rectangle : coins arrondis 18 - 2">
              <a:extLst>
                <a:ext uri="{FF2B5EF4-FFF2-40B4-BE49-F238E27FC236}">
                  <a16:creationId xmlns:a16="http://schemas.microsoft.com/office/drawing/2014/main" id="{49B01AB1-339A-45D5-E17A-8182AEF93E2B}"/>
                </a:ext>
              </a:extLst>
            </p:cNvPr>
            <p:cNvSpPr/>
            <p:nvPr/>
          </p:nvSpPr>
          <p:spPr>
            <a:xfrm flipH="1">
              <a:off x="556072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Projection ajustée</a:t>
              </a:r>
            </a:p>
          </p:txBody>
        </p:sp>
        <p:sp>
          <p:nvSpPr>
            <p:cNvPr id="38" name="Rectangle : coins arrondis 18 - 2">
              <a:extLst>
                <a:ext uri="{FF2B5EF4-FFF2-40B4-BE49-F238E27FC236}">
                  <a16:creationId xmlns:a16="http://schemas.microsoft.com/office/drawing/2014/main" id="{247B1C7C-160A-B0C4-5222-0611986D667B}"/>
                </a:ext>
              </a:extLst>
            </p:cNvPr>
            <p:cNvSpPr/>
            <p:nvPr/>
          </p:nvSpPr>
          <p:spPr>
            <a:xfrm flipH="1">
              <a:off x="-1634079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39" name="Rectangle : coins arrondis 18 - 2">
              <a:extLst>
                <a:ext uri="{FF2B5EF4-FFF2-40B4-BE49-F238E27FC236}">
                  <a16:creationId xmlns:a16="http://schemas.microsoft.com/office/drawing/2014/main" id="{121C533F-5211-C2F1-3EAD-800CFB01A50B}"/>
                </a:ext>
              </a:extLst>
            </p:cNvPr>
            <p:cNvSpPr/>
            <p:nvPr/>
          </p:nvSpPr>
          <p:spPr>
            <a:xfrm flipH="1">
              <a:off x="-1634079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Pointeur</a:t>
              </a:r>
            </a:p>
          </p:txBody>
        </p:sp>
        <p:sp>
          <p:nvSpPr>
            <p:cNvPr id="40" name="Rectangle : coins arrondis 18 - 2">
              <a:extLst>
                <a:ext uri="{FF2B5EF4-FFF2-40B4-BE49-F238E27FC236}">
                  <a16:creationId xmlns:a16="http://schemas.microsoft.com/office/drawing/2014/main" id="{B0015994-FBA8-0CC0-7192-15FB914433A0}"/>
                </a:ext>
              </a:extLst>
            </p:cNvPr>
            <p:cNvSpPr/>
            <p:nvPr/>
          </p:nvSpPr>
          <p:spPr>
            <a:xfrm flipH="1">
              <a:off x="-3805046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41" name="Rectangle : coins arrondis 18 - 2">
              <a:extLst>
                <a:ext uri="{FF2B5EF4-FFF2-40B4-BE49-F238E27FC236}">
                  <a16:creationId xmlns:a16="http://schemas.microsoft.com/office/drawing/2014/main" id="{5494C38E-FD8B-EFAD-06C0-221FC7E8BC80}"/>
                </a:ext>
              </a:extLst>
            </p:cNvPr>
            <p:cNvSpPr/>
            <p:nvPr/>
          </p:nvSpPr>
          <p:spPr>
            <a:xfrm flipH="1">
              <a:off x="-3805047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PC + PPT </a:t>
              </a: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C00D0206-309B-76C5-3DCA-42E6982B78F6}"/>
              </a:ext>
            </a:extLst>
          </p:cNvPr>
          <p:cNvGrpSpPr/>
          <p:nvPr/>
        </p:nvGrpSpPr>
        <p:grpSpPr>
          <a:xfrm>
            <a:off x="1197375" y="5980964"/>
            <a:ext cx="11526033" cy="3385609"/>
            <a:chOff x="-3805047" y="3869835"/>
            <a:chExt cx="6297262" cy="2753069"/>
          </a:xfrm>
        </p:grpSpPr>
        <p:sp>
          <p:nvSpPr>
            <p:cNvPr id="43" name="Rectangle : coins arrondis 18 - 2">
              <a:extLst>
                <a:ext uri="{FF2B5EF4-FFF2-40B4-BE49-F238E27FC236}">
                  <a16:creationId xmlns:a16="http://schemas.microsoft.com/office/drawing/2014/main" id="{D8B61545-1988-9D14-609D-4093874F1CF0}"/>
                </a:ext>
              </a:extLst>
            </p:cNvPr>
            <p:cNvSpPr/>
            <p:nvPr/>
          </p:nvSpPr>
          <p:spPr>
            <a:xfrm flipH="1">
              <a:off x="556072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44" name="Rectangle : coins arrondis 18 - 2">
              <a:extLst>
                <a:ext uri="{FF2B5EF4-FFF2-40B4-BE49-F238E27FC236}">
                  <a16:creationId xmlns:a16="http://schemas.microsoft.com/office/drawing/2014/main" id="{94DDF271-4916-F1E1-8B60-CCD2DD8F3744}"/>
                </a:ext>
              </a:extLst>
            </p:cNvPr>
            <p:cNvSpPr/>
            <p:nvPr/>
          </p:nvSpPr>
          <p:spPr>
            <a:xfrm flipH="1">
              <a:off x="556072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Livret </a:t>
              </a:r>
            </a:p>
          </p:txBody>
        </p:sp>
        <p:sp>
          <p:nvSpPr>
            <p:cNvPr id="45" name="Rectangle : coins arrondis 18 - 2">
              <a:extLst>
                <a:ext uri="{FF2B5EF4-FFF2-40B4-BE49-F238E27FC236}">
                  <a16:creationId xmlns:a16="http://schemas.microsoft.com/office/drawing/2014/main" id="{C86BE406-9691-131D-B279-28A8CE99F520}"/>
                </a:ext>
              </a:extLst>
            </p:cNvPr>
            <p:cNvSpPr/>
            <p:nvPr/>
          </p:nvSpPr>
          <p:spPr>
            <a:xfrm flipH="1">
              <a:off x="-1634079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46" name="Rectangle : coins arrondis 18 - 2">
              <a:extLst>
                <a:ext uri="{FF2B5EF4-FFF2-40B4-BE49-F238E27FC236}">
                  <a16:creationId xmlns:a16="http://schemas.microsoft.com/office/drawing/2014/main" id="{CD2DBE1D-B56C-985F-96AE-BCDDCE0F0E37}"/>
                </a:ext>
              </a:extLst>
            </p:cNvPr>
            <p:cNvSpPr/>
            <p:nvPr/>
          </p:nvSpPr>
          <p:spPr>
            <a:xfrm flipH="1">
              <a:off x="-1634079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Cahier </a:t>
              </a:r>
            </a:p>
          </p:txBody>
        </p:sp>
        <p:sp>
          <p:nvSpPr>
            <p:cNvPr id="47" name="Rectangle : coins arrondis 18 - 2">
              <a:extLst>
                <a:ext uri="{FF2B5EF4-FFF2-40B4-BE49-F238E27FC236}">
                  <a16:creationId xmlns:a16="http://schemas.microsoft.com/office/drawing/2014/main" id="{6BD78D22-5948-B7AB-2EB6-BA8E82FEDF5B}"/>
                </a:ext>
              </a:extLst>
            </p:cNvPr>
            <p:cNvSpPr/>
            <p:nvPr/>
          </p:nvSpPr>
          <p:spPr>
            <a:xfrm flipH="1">
              <a:off x="-3805046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48" name="Rectangle : coins arrondis 18 - 2">
              <a:extLst>
                <a:ext uri="{FF2B5EF4-FFF2-40B4-BE49-F238E27FC236}">
                  <a16:creationId xmlns:a16="http://schemas.microsoft.com/office/drawing/2014/main" id="{8419E73E-BAAB-43E5-A165-5A05A592822B}"/>
                </a:ext>
              </a:extLst>
            </p:cNvPr>
            <p:cNvSpPr/>
            <p:nvPr/>
          </p:nvSpPr>
          <p:spPr>
            <a:xfrm flipH="1">
              <a:off x="-3805047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Ardoise </a:t>
              </a:r>
              <a:endParaRPr kumimoji="0" lang="ar-MA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pic>
        <p:nvPicPr>
          <p:cNvPr id="49" name="Image 48">
            <a:extLst>
              <a:ext uri="{FF2B5EF4-FFF2-40B4-BE49-F238E27FC236}">
                <a16:creationId xmlns:a16="http://schemas.microsoft.com/office/drawing/2014/main" id="{DAD49D37-0D76-267B-BAB0-985F4C78A5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887039" y="2262372"/>
            <a:ext cx="1949421" cy="1709956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A18E004F-9791-13E7-B666-44CA5A37F2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0829" y="2029246"/>
            <a:ext cx="1994341" cy="1992214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259E2772-B305-A781-A0E6-A00F85484D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600487" y="2574326"/>
            <a:ext cx="2702072" cy="107379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069D2DAA-D662-9A10-8808-87390189095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5"/>
          <a:srcRect l="1" t="974" r="78882" b="31320"/>
          <a:stretch/>
        </p:blipFill>
        <p:spPr>
          <a:xfrm>
            <a:off x="1816619" y="6367292"/>
            <a:ext cx="2305282" cy="1648594"/>
          </a:xfrm>
          <a:prstGeom prst="rect">
            <a:avLst/>
          </a:prstGeom>
        </p:spPr>
      </p:pic>
      <p:pic>
        <p:nvPicPr>
          <p:cNvPr id="54" name="Image 53" descr="Une image contenant dessin humoristique, dessin, capture d’écran, Dessin d’enfant&#10;&#10;Description générée automatiquement">
            <a:extLst>
              <a:ext uri="{FF2B5EF4-FFF2-40B4-BE49-F238E27FC236}">
                <a16:creationId xmlns:a16="http://schemas.microsoft.com/office/drawing/2014/main" id="{E7EE16A7-7F79-0B04-5447-FAF30924ED6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1" t="56294" r="43963" b="7778"/>
          <a:stretch/>
        </p:blipFill>
        <p:spPr>
          <a:xfrm>
            <a:off x="5951947" y="6321865"/>
            <a:ext cx="1812103" cy="173944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D1D00A1-907D-5353-342A-700097BDFC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77859" y="6361276"/>
            <a:ext cx="1421522" cy="191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73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5B3C5-9057-956B-0EB2-02F1D0E3B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67D901E-3160-2EA9-91AA-CEFF963CD8D8}"/>
              </a:ext>
            </a:extLst>
          </p:cNvPr>
          <p:cNvSpPr/>
          <p:nvPr/>
        </p:nvSpPr>
        <p:spPr>
          <a:xfrm>
            <a:off x="0" y="-13881"/>
            <a:ext cx="13716000" cy="10287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7520898-FC31-C645-2BD2-4EE92D547260}"/>
              </a:ext>
            </a:extLst>
          </p:cNvPr>
          <p:cNvSpPr/>
          <p:nvPr/>
        </p:nvSpPr>
        <p:spPr>
          <a:xfrm>
            <a:off x="251120" y="325583"/>
            <a:ext cx="13164293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6A9965B-C9FA-E853-51BE-7925A9D4CD77}"/>
              </a:ext>
            </a:extLst>
          </p:cNvPr>
          <p:cNvSpPr/>
          <p:nvPr/>
        </p:nvSpPr>
        <p:spPr>
          <a:xfrm>
            <a:off x="285755" y="342902"/>
            <a:ext cx="13154396" cy="978581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A58BC816-7154-2FBD-B4DA-7ACF2B2D99F5}"/>
              </a:ext>
            </a:extLst>
          </p:cNvPr>
          <p:cNvSpPr/>
          <p:nvPr/>
        </p:nvSpPr>
        <p:spPr>
          <a:xfrm>
            <a:off x="1136800" y="702550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7A60C252-7FDF-403D-825F-FB597FD4B6F8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29750053"/>
              </p:ext>
            </p:extLst>
          </p:nvPr>
        </p:nvGraphicFramePr>
        <p:xfrm>
          <a:off x="52947" y="-17318"/>
          <a:ext cx="1341193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32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532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532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48109">
                  <a:extLst>
                    <a:ext uri="{9D8B030D-6E8A-4147-A177-3AD203B41FA5}">
                      <a16:colId xmlns:a16="http://schemas.microsoft.com/office/drawing/2014/main" val="2897137454"/>
                    </a:ext>
                  </a:extLst>
                </a:gridCol>
                <a:gridCol w="2495024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62836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Tests de suivi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3" name="Espace réservé du contenu 4">
            <a:extLst>
              <a:ext uri="{FF2B5EF4-FFF2-40B4-BE49-F238E27FC236}">
                <a16:creationId xmlns:a16="http://schemas.microsoft.com/office/drawing/2014/main" id="{9AE0B1F2-33A4-B49D-1468-BECB708566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2" y="2331137"/>
            <a:ext cx="3119783" cy="255219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FA135CB-A619-D77B-D9C0-706677A97D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874" y="2602997"/>
            <a:ext cx="2631126" cy="22281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262345E-8BB8-13A6-6DB9-1B58ED4FC7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14" y="2425320"/>
            <a:ext cx="3042470" cy="232244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3A9121F-7EE9-F7C8-E10A-F1195E871D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617" y="2519570"/>
            <a:ext cx="3042470" cy="22281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6BE792-0C51-918D-B95A-FB7FB21DDD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0629" y="6363197"/>
            <a:ext cx="3241593" cy="232244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13380FF-FCC6-912C-803E-E0378894C6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32" y="5104062"/>
            <a:ext cx="1959063" cy="39817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3F37AC3-ABE0-BFE4-76DC-D958297A978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149" y="6542379"/>
            <a:ext cx="3119781" cy="19640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40B826D-7789-86B6-F9E0-290274F785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49" y="5631180"/>
            <a:ext cx="2725203" cy="281171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2CC725C-2C18-BE14-1375-F692F823864A}"/>
              </a:ext>
            </a:extLst>
          </p:cNvPr>
          <p:cNvSpPr txBox="1"/>
          <p:nvPr/>
        </p:nvSpPr>
        <p:spPr>
          <a:xfrm>
            <a:off x="1750490" y="516606"/>
            <a:ext cx="11198597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69"/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</a:t>
            </a:r>
            <a:r>
              <a:rPr lang="fr-MA" sz="225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ui</a:t>
            </a:r>
            <a:r>
              <a:rPr lang="fr-MA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veut passer pour dire les mots. Fournir une rétroaction appropriée.</a:t>
            </a:r>
            <a:endParaRPr lang="fr-MA" sz="225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04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AA7E2-8AF0-17B6-69DD-157CC6AD3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BAEC5D3-0207-90FB-AB5E-CE960814BF1B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03BC570-44F1-D83B-9371-4AC7AE627895}"/>
              </a:ext>
            </a:extLst>
          </p:cNvPr>
          <p:cNvSpPr txBox="1"/>
          <p:nvPr/>
        </p:nvSpPr>
        <p:spPr>
          <a:xfrm>
            <a:off x="4782791" y="8639428"/>
            <a:ext cx="3785406" cy="20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85834">
              <a:lnSpc>
                <a:spcPts val="1766"/>
              </a:lnSpc>
              <a:spcBef>
                <a:spcPct val="0"/>
              </a:spcBef>
            </a:pPr>
            <a:r>
              <a:rPr lang="en-US" sz="1262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9D902F45-7FE9-0E30-E567-4E5E41791D2A}"/>
              </a:ext>
            </a:extLst>
          </p:cNvPr>
          <p:cNvSpPr/>
          <p:nvPr/>
        </p:nvSpPr>
        <p:spPr>
          <a:xfrm>
            <a:off x="2857500" y="1487584"/>
            <a:ext cx="8001000" cy="7924800"/>
          </a:xfrm>
          <a:prstGeom prst="ellipse">
            <a:avLst/>
          </a:prstGeom>
          <a:solidFill>
            <a:schemeClr val="tx2">
              <a:lumMod val="20000"/>
              <a:lumOff val="8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 </a:t>
            </a:r>
          </a:p>
          <a:p>
            <a:pPr algn="ctr" defTabSz="685834">
              <a:lnSpc>
                <a:spcPts val="11099"/>
              </a:lnSpc>
            </a:pPr>
            <a:endParaRPr lang="fr-FR" sz="72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72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r>
              <a:rPr lang="fr-FR" sz="72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Rebrassage</a:t>
            </a:r>
          </a:p>
          <a:p>
            <a:pPr algn="ctr" defTabSz="685834"/>
            <a:r>
              <a:rPr lang="fr-FR" sz="72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de la lecture</a:t>
            </a:r>
          </a:p>
          <a:p>
            <a:pPr algn="ctr" defTabSz="685834">
              <a:lnSpc>
                <a:spcPts val="11099"/>
              </a:lnSpc>
            </a:pPr>
            <a:endParaRPr lang="fr-FR" sz="6000" b="1" dirty="0">
              <a:solidFill>
                <a:schemeClr val="bg2">
                  <a:lumMod val="50000"/>
                </a:schemeClr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2218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CF54F-EAB7-413D-ECC4-04919CDA4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D74A652-3B5F-A436-DF7C-44963EDCFD8D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F42FDE8-8CE0-5FD1-1892-1CD2D2B93898}"/>
              </a:ext>
            </a:extLst>
          </p:cNvPr>
          <p:cNvSpPr txBox="1"/>
          <p:nvPr/>
        </p:nvSpPr>
        <p:spPr>
          <a:xfrm>
            <a:off x="4782791" y="8639428"/>
            <a:ext cx="3785406" cy="20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85834">
              <a:lnSpc>
                <a:spcPts val="1766"/>
              </a:lnSpc>
              <a:spcBef>
                <a:spcPct val="0"/>
              </a:spcBef>
            </a:pPr>
            <a:r>
              <a:rPr lang="en-US" sz="1262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78651B20-B4E1-37FE-0E11-A2450FA9D20A}"/>
              </a:ext>
            </a:extLst>
          </p:cNvPr>
          <p:cNvGrpSpPr/>
          <p:nvPr/>
        </p:nvGrpSpPr>
        <p:grpSpPr>
          <a:xfrm>
            <a:off x="1009360" y="1463703"/>
            <a:ext cx="12001500" cy="7926101"/>
            <a:chOff x="0" y="0"/>
            <a:chExt cx="3895412" cy="2555175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603C4A54-2F78-3BD9-693D-A46FD98CAA8F}"/>
                </a:ext>
              </a:extLst>
            </p:cNvPr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defTabSz="685869">
                <a:defRPr/>
              </a:pPr>
              <a:endParaRPr lang="fr-MA"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236AA7F1-1B54-6088-4632-A8A14B1B083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2" tIns="38102" rIns="38102" bIns="38102" rtlCol="0" anchor="ctr"/>
            <a:lstStyle/>
            <a:p>
              <a:pPr algn="ctr" defTabSz="685869">
                <a:lnSpc>
                  <a:spcPts val="2409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10" name="Freeform 7">
            <a:extLst>
              <a:ext uri="{FF2B5EF4-FFF2-40B4-BE49-F238E27FC236}">
                <a16:creationId xmlns:a16="http://schemas.microsoft.com/office/drawing/2014/main" id="{390E966D-83AD-89AC-D918-7E72368BA447}"/>
              </a:ext>
            </a:extLst>
          </p:cNvPr>
          <p:cNvSpPr/>
          <p:nvPr/>
        </p:nvSpPr>
        <p:spPr>
          <a:xfrm>
            <a:off x="1318221" y="869870"/>
            <a:ext cx="929375" cy="892202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D7DD2-91C9-6A89-1F2E-B7C086A674D6}"/>
              </a:ext>
            </a:extLst>
          </p:cNvPr>
          <p:cNvSpPr txBox="1"/>
          <p:nvPr/>
        </p:nvSpPr>
        <p:spPr>
          <a:xfrm>
            <a:off x="2333956" y="2015170"/>
            <a:ext cx="8683076" cy="2073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5400" b="1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Rebrassage de la lecture: révision collective</a:t>
            </a:r>
          </a:p>
          <a:p>
            <a:pPr algn="ctr" defTabSz="685800">
              <a:lnSpc>
                <a:spcPts val="3026"/>
              </a:lnSpc>
              <a:defRPr/>
            </a:pP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Carelia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32F0F2CF-4A87-4D6C-79CF-9C29FDEC3779}"/>
              </a:ext>
            </a:extLst>
          </p:cNvPr>
          <p:cNvSpPr txBox="1"/>
          <p:nvPr/>
        </p:nvSpPr>
        <p:spPr>
          <a:xfrm>
            <a:off x="1318221" y="4347273"/>
            <a:ext cx="11388419" cy="5816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L’enseignant(e) fait passer </a:t>
            </a: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tous les élèves 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un par un pour lire les mots sur les diapositives lors de la </a:t>
            </a: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révision collective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Le défilement des diapositives peut être bidirectionnel afin d’assurer la couverture des graphèmes et la participation de tous.</a:t>
            </a:r>
          </a:p>
          <a:p>
            <a:pPr algn="just">
              <a:lnSpc>
                <a:spcPct val="150000"/>
              </a:lnSpc>
            </a:pP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L’enseignant(e) dispose de la liberté de consacrer plus de temps à une difficulté identifiée selon le besoin. Dans ce cas il réexplique et donne des exemples au tableau latéral.</a:t>
            </a:r>
          </a:p>
          <a:p>
            <a:pPr algn="just">
              <a:lnSpc>
                <a:spcPct val="150000"/>
              </a:lnSpc>
            </a:pPr>
            <a:endParaRPr lang="en-US" sz="3200" dirty="0">
              <a:solidFill>
                <a:schemeClr val="accent5">
                  <a:lumMod val="50000"/>
                </a:schemeClr>
              </a:solidFill>
              <a:latin typeface="Dosis" panose="02010703020202060003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F8866F-C851-7B15-D014-606E5A0F914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58395" y="357557"/>
            <a:ext cx="464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5">
              <a:defRPr/>
            </a:pPr>
            <a:r>
              <a:rPr lang="fr-MA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Pour l’enseignant ( e ) </a:t>
            </a:r>
          </a:p>
        </p:txBody>
      </p:sp>
    </p:spTree>
    <p:extLst>
      <p:ext uri="{BB962C8B-B14F-4D97-AF65-F5344CB8AC3E}">
        <p14:creationId xmlns:p14="http://schemas.microsoft.com/office/powerpoint/2010/main" val="4204193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4C5CE-B6C8-0ECE-0E9C-1C33BB9DB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E69E326-390A-282B-AFA4-BEB2BE9768A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42904" y="1485905"/>
            <a:ext cx="13030202" cy="7179962"/>
          </a:xfrm>
          <a:prstGeom prst="roundRect">
            <a:avLst>
              <a:gd name="adj" fmla="val 9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>
              <a:defRPr/>
            </a:pPr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FADE82-B54A-D228-06EC-87104CCE31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5"/>
            <a:ext cx="13716000" cy="10286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>
              <a:defRPr/>
            </a:pPr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8171E0E-FB37-707B-6917-87DE9D73EA0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78330" y="558935"/>
            <a:ext cx="13164293" cy="946137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>
              <a:defRPr/>
            </a:pPr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6AB59BA-71B7-F8EA-1DA0-FDD71EAF7D0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09658" y="615113"/>
            <a:ext cx="13154396" cy="895868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>
              <a:defRPr/>
            </a:pPr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5E039B58-07A1-C8FD-8D27-D093224A713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03507" y="558935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5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08806A4-0F24-8589-1189-F682E76D3E2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09658" y="2498216"/>
            <a:ext cx="13078010" cy="118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804">
              <a:lnSpc>
                <a:spcPct val="150000"/>
              </a:lnSpc>
              <a:spcAft>
                <a:spcPts val="1350"/>
              </a:spcAft>
              <a:defRPr/>
            </a:pPr>
            <a:endParaRPr lang="fr-FR" sz="5400" b="1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266C96C-C6D5-3E77-A3C7-B868D6EDEB2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19026" y="518620"/>
            <a:ext cx="11529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27">
              <a:defRPr/>
            </a:pPr>
            <a:r>
              <a:rPr lang="fr-FR" sz="2400" b="1" dirty="0">
                <a:solidFill>
                  <a:prstClr val="white">
                    <a:lumMod val="65000"/>
                  </a:prstClr>
                </a:solidFill>
              </a:rPr>
              <a:t>Qui veut passer au tableau pour lire?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47F6259-58AF-9D44-EEF4-95FE0405935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11266" y="941538"/>
            <a:ext cx="115293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27">
              <a:defRPr/>
            </a:pPr>
            <a:r>
              <a:rPr lang="fr-FR" sz="2100" i="1" dirty="0">
                <a:solidFill>
                  <a:prstClr val="white">
                    <a:lumMod val="65000"/>
                  </a:prstClr>
                </a:solidFill>
              </a:rPr>
              <a:t>L’enseignant désigne des élèves chacun lit une ligne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B99A9821-ED49-A02E-2511-5C91FA26EBB4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654233988"/>
              </p:ext>
            </p:extLst>
          </p:nvPr>
        </p:nvGraphicFramePr>
        <p:xfrm>
          <a:off x="-19470" y="0"/>
          <a:ext cx="13394485" cy="44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414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2414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2414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44792">
                  <a:extLst>
                    <a:ext uri="{9D8B030D-6E8A-4147-A177-3AD203B41FA5}">
                      <a16:colId xmlns:a16="http://schemas.microsoft.com/office/drawing/2014/main" val="2897137454"/>
                    </a:ext>
                  </a:extLst>
                </a:gridCol>
                <a:gridCol w="2491778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60673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Tests de suivi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id="{9DA292AC-DE66-8A74-D12C-35A60173F38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498903" y="558933"/>
            <a:ext cx="1849217" cy="1142676"/>
          </a:xfrm>
          <a:prstGeom prst="roundRect">
            <a:avLst>
              <a:gd name="adj" fmla="val 31362"/>
            </a:avLst>
          </a:prstGeom>
        </p:spPr>
      </p:pic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33EE1873-252B-C78B-0D24-178E1DC8A5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43319"/>
              </p:ext>
            </p:extLst>
          </p:nvPr>
        </p:nvGraphicFramePr>
        <p:xfrm>
          <a:off x="342894" y="2623561"/>
          <a:ext cx="13005225" cy="5108964"/>
        </p:xfrm>
        <a:graphic>
          <a:graphicData uri="http://schemas.openxmlformats.org/drawingml/2006/table">
            <a:tbl>
              <a:tblPr/>
              <a:tblGrid>
                <a:gridCol w="2703677">
                  <a:extLst>
                    <a:ext uri="{9D8B030D-6E8A-4147-A177-3AD203B41FA5}">
                      <a16:colId xmlns:a16="http://schemas.microsoft.com/office/drawing/2014/main" val="1078265026"/>
                    </a:ext>
                  </a:extLst>
                </a:gridCol>
                <a:gridCol w="2498413">
                  <a:extLst>
                    <a:ext uri="{9D8B030D-6E8A-4147-A177-3AD203B41FA5}">
                      <a16:colId xmlns:a16="http://schemas.microsoft.com/office/drawing/2014/main" val="1687055083"/>
                    </a:ext>
                  </a:extLst>
                </a:gridCol>
                <a:gridCol w="2601045">
                  <a:extLst>
                    <a:ext uri="{9D8B030D-6E8A-4147-A177-3AD203B41FA5}">
                      <a16:colId xmlns:a16="http://schemas.microsoft.com/office/drawing/2014/main" val="2039375630"/>
                    </a:ext>
                  </a:extLst>
                </a:gridCol>
                <a:gridCol w="2601045">
                  <a:extLst>
                    <a:ext uri="{9D8B030D-6E8A-4147-A177-3AD203B41FA5}">
                      <a16:colId xmlns:a16="http://schemas.microsoft.com/office/drawing/2014/main" val="4229093604"/>
                    </a:ext>
                  </a:extLst>
                </a:gridCol>
                <a:gridCol w="2601045">
                  <a:extLst>
                    <a:ext uri="{9D8B030D-6E8A-4147-A177-3AD203B41FA5}">
                      <a16:colId xmlns:a16="http://schemas.microsoft.com/office/drawing/2014/main" val="2560294303"/>
                    </a:ext>
                  </a:extLst>
                </a:gridCol>
              </a:tblGrid>
              <a:tr h="17029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fr-MA" sz="44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moineau </a:t>
                      </a:r>
                    </a:p>
                  </a:txBody>
                  <a:tcPr marL="97200" marR="97200" marT="48600" marB="48600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fr-MA" sz="44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baume </a:t>
                      </a:r>
                    </a:p>
                  </a:txBody>
                  <a:tcPr marL="97200" marR="97200" marT="48600" marB="48600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fr-MA" sz="44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séchoir </a:t>
                      </a:r>
                    </a:p>
                  </a:txBody>
                  <a:tcPr marL="97200" marR="97200" marT="48600" marB="48600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fr-MA" sz="4400" b="1" kern="0" spc="480">
                          <a:solidFill>
                            <a:srgbClr val="106585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choyer </a:t>
                      </a:r>
                    </a:p>
                  </a:txBody>
                  <a:tcPr marL="97200" marR="97200" marT="48600" marB="48600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fr-MA" sz="44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 cuir</a:t>
                      </a:r>
                    </a:p>
                  </a:txBody>
                  <a:tcPr marL="97200" marR="97200" marT="48600" marB="48600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892582"/>
                  </a:ext>
                </a:extLst>
              </a:tr>
              <a:tr h="17029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fr-MA" sz="44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cerceau </a:t>
                      </a:r>
                    </a:p>
                  </a:txBody>
                  <a:tcPr marL="97200" marR="97200" marT="48600" marB="48600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fr-MA" sz="44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sauter </a:t>
                      </a:r>
                    </a:p>
                  </a:txBody>
                  <a:tcPr marL="97200" marR="97200" marT="48600" marB="48600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fr-MA" sz="44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noix </a:t>
                      </a:r>
                    </a:p>
                  </a:txBody>
                  <a:tcPr marL="97200" marR="97200" marT="48600" marB="48600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fr-MA" sz="44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aboyé </a:t>
                      </a:r>
                    </a:p>
                  </a:txBody>
                  <a:tcPr marL="97200" marR="97200" marT="48600" marB="48600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fr-MA" sz="44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 luire</a:t>
                      </a:r>
                    </a:p>
                  </a:txBody>
                  <a:tcPr marL="97200" marR="97200" marT="48600" marB="48600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2365292"/>
                  </a:ext>
                </a:extLst>
              </a:tr>
              <a:tr h="170298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fr-MA" sz="44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chameau </a:t>
                      </a:r>
                    </a:p>
                  </a:txBody>
                  <a:tcPr marL="97200" marR="97200" marT="48600" marB="48600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fr-MA" sz="44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   faune </a:t>
                      </a:r>
                    </a:p>
                  </a:txBody>
                  <a:tcPr marL="97200" marR="97200" marT="48600" marB="48600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fr-MA" sz="44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coiffé </a:t>
                      </a:r>
                    </a:p>
                  </a:txBody>
                  <a:tcPr marL="97200" marR="97200" marT="48600" marB="48600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fr-MA" sz="44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broyé </a:t>
                      </a:r>
                    </a:p>
                  </a:txBody>
                  <a:tcPr marL="97200" marR="97200" marT="48600" marB="48600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lang="fr-MA" sz="44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  bruit</a:t>
                      </a:r>
                    </a:p>
                  </a:txBody>
                  <a:tcPr marL="97200" marR="97200" marT="48600" marB="48600"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99751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2C10DE5C-38C6-A674-3E66-F43DB4D44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1" y="2918059"/>
            <a:ext cx="277064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pPr defTabSz="13716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fr-FR" altLang="fr-FR" sz="2700">
                <a:latin typeface="Arial" panose="020B0604020202020204" pitchFamily="34" charset="0"/>
              </a:rPr>
            </a:br>
            <a:endParaRPr lang="fr-FR" altLang="fr-FR" sz="27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49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4C5CE-B6C8-0ECE-0E9C-1C33BB9DB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E69E326-390A-282B-AFA4-BEB2BE9768A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42904" y="1485905"/>
            <a:ext cx="13030202" cy="7179962"/>
          </a:xfrm>
          <a:prstGeom prst="roundRect">
            <a:avLst>
              <a:gd name="adj" fmla="val 9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>
              <a:defRPr/>
            </a:pPr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FADE82-B54A-D228-06EC-87104CCE317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5"/>
            <a:ext cx="13716000" cy="10286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>
              <a:defRPr/>
            </a:pPr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8171E0E-FB37-707B-6917-87DE9D73EA0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78330" y="558935"/>
            <a:ext cx="13164293" cy="946137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>
              <a:defRPr/>
            </a:pPr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56AB59BA-71B7-F8EA-1DA0-FDD71EAF7D0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09658" y="615113"/>
            <a:ext cx="13154396" cy="895868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>
              <a:defRPr/>
            </a:pPr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5E039B58-07A1-C8FD-8D27-D093224A713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03507" y="558935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5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08806A4-0F24-8589-1189-F682E76D3E2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36959" y="1352876"/>
            <a:ext cx="13078010" cy="7382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804">
              <a:lnSpc>
                <a:spcPct val="150000"/>
              </a:lnSpc>
              <a:spcAft>
                <a:spcPts val="1350"/>
              </a:spcAft>
              <a:defRPr/>
            </a:pPr>
            <a:endParaRPr lang="fr-FR" sz="6000" b="1" kern="0" spc="480" dirty="0">
              <a:solidFill>
                <a:srgbClr val="106585"/>
              </a:solidFill>
              <a:latin typeface="Dosis" pitchFamily="2" charset="0"/>
            </a:endParaRPr>
          </a:p>
          <a:p>
            <a:pPr algn="ctr" defTabSz="1028804">
              <a:lnSpc>
                <a:spcPct val="150000"/>
              </a:lnSpc>
              <a:spcAft>
                <a:spcPts val="1350"/>
              </a:spcAft>
              <a:defRPr/>
            </a:pPr>
            <a:r>
              <a:rPr lang="fr-FR" sz="6000" b="1" kern="0" spc="480" dirty="0">
                <a:solidFill>
                  <a:srgbClr val="106585"/>
                </a:solidFill>
                <a:latin typeface="Dosis" pitchFamily="2" charset="0"/>
              </a:rPr>
              <a:t>gagné   courageux   mieux   phoque   signal  docteur    milieu   phare</a:t>
            </a:r>
          </a:p>
          <a:p>
            <a:pPr algn="ctr" defTabSz="1028804">
              <a:lnSpc>
                <a:spcPct val="150000"/>
              </a:lnSpc>
              <a:spcAft>
                <a:spcPts val="1350"/>
              </a:spcAft>
              <a:defRPr/>
            </a:pPr>
            <a:r>
              <a:rPr lang="fr-FR" sz="6000" b="1" kern="0" spc="480" dirty="0">
                <a:solidFill>
                  <a:srgbClr val="106585"/>
                </a:solidFill>
                <a:latin typeface="Dosis" pitchFamily="2" charset="0"/>
              </a:rPr>
              <a:t>souligne   téléphone  cieux     ligne</a:t>
            </a:r>
          </a:p>
          <a:p>
            <a:pPr algn="ctr" defTabSz="1028804">
              <a:lnSpc>
                <a:spcPct val="150000"/>
              </a:lnSpc>
              <a:spcAft>
                <a:spcPts val="1350"/>
              </a:spcAft>
              <a:defRPr/>
            </a:pPr>
            <a:r>
              <a:rPr lang="fr-FR" sz="6000" b="1" kern="0" spc="480" dirty="0">
                <a:solidFill>
                  <a:srgbClr val="106585"/>
                </a:solidFill>
                <a:latin typeface="Dosis" pitchFamily="2" charset="0"/>
              </a:rPr>
              <a:t>feu magnifique    guignol   pieuvre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266C96C-C6D5-3E77-A3C7-B868D6EDEB2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19026" y="518620"/>
            <a:ext cx="11529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27">
              <a:defRPr/>
            </a:pPr>
            <a:r>
              <a:rPr lang="fr-FR" sz="2400" b="1" dirty="0">
                <a:solidFill>
                  <a:prstClr val="white">
                    <a:lumMod val="65000"/>
                  </a:prstClr>
                </a:solidFill>
              </a:rPr>
              <a:t>Qui veut passer au tableau pour lire?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47F6259-58AF-9D44-EEF4-95FE0405935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11266" y="941538"/>
            <a:ext cx="115293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27">
              <a:defRPr/>
            </a:pPr>
            <a:r>
              <a:rPr lang="fr-FR" sz="2100" i="1" dirty="0">
                <a:solidFill>
                  <a:prstClr val="white">
                    <a:lumMod val="65000"/>
                  </a:prstClr>
                </a:solidFill>
              </a:rPr>
              <a:t>L’enseignant désigne des élèves chacun lit une ligne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B99A9821-ED49-A02E-2511-5C91FA26EBB4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935692813"/>
              </p:ext>
            </p:extLst>
          </p:nvPr>
        </p:nvGraphicFramePr>
        <p:xfrm>
          <a:off x="-19470" y="0"/>
          <a:ext cx="13394485" cy="44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414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2414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2414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44792">
                  <a:extLst>
                    <a:ext uri="{9D8B030D-6E8A-4147-A177-3AD203B41FA5}">
                      <a16:colId xmlns:a16="http://schemas.microsoft.com/office/drawing/2014/main" val="2897137454"/>
                    </a:ext>
                  </a:extLst>
                </a:gridCol>
                <a:gridCol w="2491778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60673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Tests de suivi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id="{9DA292AC-DE66-8A74-D12C-35A60173F38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815761" y="663626"/>
            <a:ext cx="1449801" cy="895868"/>
          </a:xfrm>
          <a:prstGeom prst="roundRect">
            <a:avLst>
              <a:gd name="adj" fmla="val 31362"/>
            </a:avLst>
          </a:prstGeom>
        </p:spPr>
      </p:pic>
    </p:spTree>
    <p:extLst>
      <p:ext uri="{BB962C8B-B14F-4D97-AF65-F5344CB8AC3E}">
        <p14:creationId xmlns:p14="http://schemas.microsoft.com/office/powerpoint/2010/main" val="3495844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8C583-B13E-F014-1340-FA3E6D63B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B7212AD-1190-004E-58B9-7B01FED2918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42904" y="1485905"/>
            <a:ext cx="13030202" cy="7179962"/>
          </a:xfrm>
          <a:prstGeom prst="roundRect">
            <a:avLst>
              <a:gd name="adj" fmla="val 9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>
              <a:defRPr/>
            </a:pPr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1B2AB-48E9-668D-A737-54D9462114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5"/>
            <a:ext cx="13716000" cy="10286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>
              <a:defRPr/>
            </a:pPr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9A0BBB0-7A31-8C65-A3B0-CBB0B55DB7D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78330" y="270442"/>
            <a:ext cx="13164293" cy="9749864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>
              <a:defRPr/>
            </a:pPr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8E2CE2F-1BD4-0667-E262-42F8B19061E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71466" y="270442"/>
            <a:ext cx="13154396" cy="895868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>
              <a:defRPr/>
            </a:pPr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CDAAB2-B831-8317-C2C7-5700A1F0405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95091" y="1106534"/>
            <a:ext cx="13164293" cy="3682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>
              <a:defRPr/>
            </a:pPr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AF4893B1-968A-4F2A-D8DB-051E2DBAC44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03507" y="558935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5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A47ACF9-6A6A-BC3D-23F0-AD7A5D53529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92490" y="463481"/>
            <a:ext cx="11529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27">
              <a:defRPr/>
            </a:pPr>
            <a:r>
              <a:rPr lang="fr-FR" sz="2400" b="1" dirty="0">
                <a:solidFill>
                  <a:prstClr val="white">
                    <a:lumMod val="65000"/>
                  </a:prstClr>
                </a:solidFill>
              </a:rPr>
              <a:t>Qui veut passer au tableau pour lire? </a:t>
            </a:r>
          </a:p>
          <a:p>
            <a:pPr defTabSz="1028727">
              <a:defRPr/>
            </a:pPr>
            <a:r>
              <a:rPr lang="fr-FR" sz="2400" b="1" dirty="0">
                <a:solidFill>
                  <a:prstClr val="white">
                    <a:lumMod val="65000"/>
                  </a:prstClr>
                </a:solidFill>
                <a:latin typeface="+mj-lt"/>
              </a:rPr>
              <a:t>.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D005739-E19B-ED4E-62D1-FB73316FDD0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95088" y="1923586"/>
            <a:ext cx="13078010" cy="5461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804">
              <a:lnSpc>
                <a:spcPct val="150000"/>
              </a:lnSpc>
              <a:spcAft>
                <a:spcPts val="1350"/>
              </a:spcAft>
              <a:defRPr/>
            </a:pPr>
            <a:r>
              <a:rPr lang="fr-FR" sz="5400" b="1" kern="0" spc="480" dirty="0">
                <a:solidFill>
                  <a:srgbClr val="106585"/>
                </a:solidFill>
                <a:latin typeface="Dosis" pitchFamily="2" charset="0"/>
              </a:rPr>
              <a:t>étage     boucher     policier    fermez  </a:t>
            </a:r>
          </a:p>
          <a:p>
            <a:pPr algn="ctr" defTabSz="1028804">
              <a:lnSpc>
                <a:spcPct val="150000"/>
              </a:lnSpc>
              <a:spcAft>
                <a:spcPts val="1350"/>
              </a:spcAft>
              <a:defRPr/>
            </a:pPr>
            <a:r>
              <a:rPr lang="fr-FR" sz="5400" b="1" kern="0" spc="480" dirty="0">
                <a:solidFill>
                  <a:srgbClr val="106585"/>
                </a:solidFill>
                <a:latin typeface="Dosis" pitchFamily="2" charset="0"/>
              </a:rPr>
              <a:t>carnet    étudié     acheter   fermier  </a:t>
            </a:r>
          </a:p>
          <a:p>
            <a:pPr algn="ctr" defTabSz="1028804">
              <a:lnSpc>
                <a:spcPct val="150000"/>
              </a:lnSpc>
              <a:spcAft>
                <a:spcPts val="1350"/>
              </a:spcAft>
              <a:defRPr/>
            </a:pPr>
            <a:r>
              <a:rPr lang="fr-FR" sz="5400" b="1" kern="0" spc="480" dirty="0">
                <a:solidFill>
                  <a:srgbClr val="106585"/>
                </a:solidFill>
                <a:latin typeface="Dosis" pitchFamily="2" charset="0"/>
              </a:rPr>
              <a:t>amitié    cabinet      payer    crochet</a:t>
            </a:r>
          </a:p>
          <a:p>
            <a:pPr algn="ctr" defTabSz="1028804">
              <a:lnSpc>
                <a:spcPct val="150000"/>
              </a:lnSpc>
              <a:spcAft>
                <a:spcPts val="1350"/>
              </a:spcAft>
              <a:defRPr/>
            </a:pPr>
            <a:r>
              <a:rPr lang="fr-FR" sz="5400" b="1" kern="0" spc="480" dirty="0">
                <a:solidFill>
                  <a:srgbClr val="106585"/>
                </a:solidFill>
                <a:latin typeface="Dosis" pitchFamily="2" charset="0"/>
              </a:rPr>
              <a:t>piétiner    premier    ouvrez    objet   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BC9F10E-E3F8-1F09-2ADA-9D669C62554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269161" y="930021"/>
            <a:ext cx="115293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27">
              <a:defRPr/>
            </a:pPr>
            <a:r>
              <a:rPr lang="fr-FR" sz="2100" i="1" dirty="0">
                <a:solidFill>
                  <a:prstClr val="white">
                    <a:lumMod val="65000"/>
                  </a:prstClr>
                </a:solidFill>
                <a:latin typeface="+mj-lt"/>
              </a:rPr>
              <a:t>L’enseignant «(e)  fait passer le maximum, chacun lit une ligne. 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4F302174-62FA-28E4-47C5-7790DECEEE4C}"/>
              </a:ext>
            </a:extLst>
          </p:cNvPr>
          <p:cNvGraphicFramePr>
            <a:graphicFrameLocks noGrp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3440512323"/>
              </p:ext>
            </p:extLst>
          </p:nvPr>
        </p:nvGraphicFramePr>
        <p:xfrm>
          <a:off x="-42800" y="-42914"/>
          <a:ext cx="13394485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414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2414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2414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44792">
                  <a:extLst>
                    <a:ext uri="{9D8B030D-6E8A-4147-A177-3AD203B41FA5}">
                      <a16:colId xmlns:a16="http://schemas.microsoft.com/office/drawing/2014/main" val="2897137454"/>
                    </a:ext>
                  </a:extLst>
                </a:gridCol>
                <a:gridCol w="2491778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60673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Tests de suivi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D6760023-1D80-B25B-D3BB-7E2EF4554A3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1459363" y="487502"/>
            <a:ext cx="1849217" cy="1142676"/>
          </a:xfrm>
          <a:prstGeom prst="roundRect">
            <a:avLst>
              <a:gd name="adj" fmla="val 31362"/>
            </a:avLst>
          </a:prstGeom>
        </p:spPr>
      </p:pic>
    </p:spTree>
    <p:extLst>
      <p:ext uri="{BB962C8B-B14F-4D97-AF65-F5344CB8AC3E}">
        <p14:creationId xmlns:p14="http://schemas.microsoft.com/office/powerpoint/2010/main" val="4121743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8C583-B13E-F014-1340-FA3E6D63B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B7212AD-1190-004E-58B9-7B01FED2918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42904" y="1485905"/>
            <a:ext cx="13030202" cy="7179962"/>
          </a:xfrm>
          <a:prstGeom prst="roundRect">
            <a:avLst>
              <a:gd name="adj" fmla="val 9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>
              <a:defRPr/>
            </a:pPr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1B2AB-48E9-668D-A737-54D9462114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5"/>
            <a:ext cx="13716000" cy="10286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>
              <a:defRPr/>
            </a:pPr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9A0BBB0-7A31-8C65-A3B0-CBB0B55DB7D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78330" y="270442"/>
            <a:ext cx="13164293" cy="9749864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>
              <a:defRPr/>
            </a:pPr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8E2CE2F-1BD4-0667-E262-42F8B19061E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71466" y="270442"/>
            <a:ext cx="13154396" cy="895868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>
              <a:defRPr/>
            </a:pPr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CDAAB2-B831-8317-C2C7-5700A1F0405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95091" y="1106534"/>
            <a:ext cx="13164293" cy="3682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>
              <a:defRPr/>
            </a:pPr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AF4893B1-968A-4F2A-D8DB-051E2DBAC44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03507" y="558935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5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A47ACF9-6A6A-BC3D-23F0-AD7A5D53529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92490" y="463481"/>
            <a:ext cx="11529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27">
              <a:defRPr/>
            </a:pPr>
            <a:r>
              <a:rPr lang="fr-FR" sz="2400" b="1" dirty="0">
                <a:solidFill>
                  <a:prstClr val="white">
                    <a:lumMod val="65000"/>
                  </a:prstClr>
                </a:solidFill>
              </a:rPr>
              <a:t>Qui veut passer au tableau pour lire? </a:t>
            </a:r>
          </a:p>
          <a:p>
            <a:pPr defTabSz="1028727">
              <a:defRPr/>
            </a:pPr>
            <a:r>
              <a:rPr lang="fr-FR" sz="2400" b="1" dirty="0">
                <a:solidFill>
                  <a:prstClr val="white">
                    <a:lumMod val="65000"/>
                  </a:prstClr>
                </a:solidFill>
                <a:latin typeface="+mj-lt"/>
              </a:rPr>
              <a:t>.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D005739-E19B-ED4E-62D1-FB73316FDD0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95088" y="1923585"/>
            <a:ext cx="13078010" cy="7423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804">
              <a:lnSpc>
                <a:spcPct val="150000"/>
              </a:lnSpc>
              <a:spcAft>
                <a:spcPts val="1350"/>
              </a:spcAft>
              <a:defRPr/>
            </a:pPr>
            <a:endParaRPr lang="fr-FR" sz="5400" b="1" kern="0" spc="480" dirty="0">
              <a:solidFill>
                <a:srgbClr val="106585"/>
              </a:solidFill>
              <a:latin typeface="Dosis" pitchFamily="2" charset="0"/>
            </a:endParaRPr>
          </a:p>
          <a:p>
            <a:pPr algn="ctr" defTabSz="1028804">
              <a:lnSpc>
                <a:spcPct val="150000"/>
              </a:lnSpc>
              <a:spcAft>
                <a:spcPts val="1350"/>
              </a:spcAft>
              <a:defRPr/>
            </a:pPr>
            <a:r>
              <a:rPr lang="fr-FR" sz="6000" b="1" kern="0" spc="480" dirty="0">
                <a:solidFill>
                  <a:srgbClr val="106585"/>
                </a:solidFill>
                <a:latin typeface="Dosis" pitchFamily="2" charset="0"/>
              </a:rPr>
              <a:t>piège   quête   se baigner  assiette</a:t>
            </a:r>
          </a:p>
          <a:p>
            <a:pPr algn="ctr" defTabSz="1028804">
              <a:lnSpc>
                <a:spcPct val="150000"/>
              </a:lnSpc>
              <a:spcAft>
                <a:spcPts val="1350"/>
              </a:spcAft>
              <a:defRPr/>
            </a:pPr>
            <a:r>
              <a:rPr lang="fr-FR" sz="6000" b="1" kern="0" spc="480" dirty="0">
                <a:solidFill>
                  <a:srgbClr val="106585"/>
                </a:solidFill>
                <a:latin typeface="Dosis" pitchFamily="2" charset="0"/>
              </a:rPr>
              <a:t>tiède   bête   aime   pierre  reine</a:t>
            </a:r>
          </a:p>
          <a:p>
            <a:pPr algn="ctr" defTabSz="1028804">
              <a:lnSpc>
                <a:spcPct val="150000"/>
              </a:lnSpc>
              <a:spcAft>
                <a:spcPts val="1350"/>
              </a:spcAft>
              <a:defRPr/>
            </a:pPr>
            <a:r>
              <a:rPr lang="fr-FR" sz="6000" b="1" kern="0" spc="480" dirty="0">
                <a:solidFill>
                  <a:srgbClr val="106585"/>
                </a:solidFill>
                <a:latin typeface="Dosis" pitchFamily="2" charset="0"/>
              </a:rPr>
              <a:t>esquimau  effrayer  payer  beige</a:t>
            </a:r>
          </a:p>
          <a:p>
            <a:pPr algn="ctr" defTabSz="1028804">
              <a:lnSpc>
                <a:spcPct val="150000"/>
              </a:lnSpc>
              <a:spcAft>
                <a:spcPts val="1350"/>
              </a:spcAft>
              <a:defRPr/>
            </a:pPr>
            <a:endParaRPr lang="fr-FR" sz="6000" b="1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BC9F10E-E3F8-1F09-2ADA-9D669C62554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269161" y="930021"/>
            <a:ext cx="115293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27">
              <a:defRPr/>
            </a:pPr>
            <a:r>
              <a:rPr lang="fr-FR" sz="2100" i="1" dirty="0">
                <a:solidFill>
                  <a:prstClr val="white">
                    <a:lumMod val="65000"/>
                  </a:prstClr>
                </a:solidFill>
                <a:latin typeface="+mj-lt"/>
              </a:rPr>
              <a:t>L’enseignant(e) fait passer le maximum, chacun lit une ligne. 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4F302174-62FA-28E4-47C5-7790DECEEE4C}"/>
              </a:ext>
            </a:extLst>
          </p:cNvPr>
          <p:cNvGraphicFramePr>
            <a:graphicFrameLocks noGrp="1"/>
          </p:cNvGraphicFramePr>
          <p:nvPr>
            <p:custDataLst>
              <p:tags r:id="rId10"/>
            </p:custDataLst>
          </p:nvPr>
        </p:nvGraphicFramePr>
        <p:xfrm>
          <a:off x="-42800" y="-42914"/>
          <a:ext cx="13394485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414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2414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2414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44792">
                  <a:extLst>
                    <a:ext uri="{9D8B030D-6E8A-4147-A177-3AD203B41FA5}">
                      <a16:colId xmlns:a16="http://schemas.microsoft.com/office/drawing/2014/main" val="2897137454"/>
                    </a:ext>
                  </a:extLst>
                </a:gridCol>
                <a:gridCol w="2491778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60673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20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4.Ecriture</a:t>
                      </a: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5.Pratique autonome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6.Jeu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C3754739-177E-D74D-5C61-320933BCB0A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1459363" y="487502"/>
            <a:ext cx="1849217" cy="1142676"/>
          </a:xfrm>
          <a:prstGeom prst="roundRect">
            <a:avLst>
              <a:gd name="adj" fmla="val 31362"/>
            </a:avLst>
          </a:prstGeom>
        </p:spPr>
      </p:pic>
    </p:spTree>
    <p:extLst>
      <p:ext uri="{BB962C8B-B14F-4D97-AF65-F5344CB8AC3E}">
        <p14:creationId xmlns:p14="http://schemas.microsoft.com/office/powerpoint/2010/main" val="2456091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96F7B-F4C1-ABAA-13E4-01B80A9D9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1D89BD-F56F-50EF-FFB1-21C04D170592}"/>
              </a:ext>
            </a:extLst>
          </p:cNvPr>
          <p:cNvSpPr/>
          <p:nvPr/>
        </p:nvSpPr>
        <p:spPr>
          <a:xfrm>
            <a:off x="1" y="-56495"/>
            <a:ext cx="1371599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857" dirty="0"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78F27D7-76BA-C15F-6C5B-76BE4802D3C6}"/>
              </a:ext>
            </a:extLst>
          </p:cNvPr>
          <p:cNvSpPr txBox="1"/>
          <p:nvPr/>
        </p:nvSpPr>
        <p:spPr>
          <a:xfrm>
            <a:off x="4806501" y="8599489"/>
            <a:ext cx="3742158" cy="1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6"/>
              </a:lnSpc>
              <a:spcBef>
                <a:spcPct val="0"/>
              </a:spcBef>
            </a:pPr>
            <a:r>
              <a:rPr lang="en-US" sz="1248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41033C9-0E63-A557-9BF1-0D0E70AA9AEB}"/>
              </a:ext>
            </a:extLst>
          </p:cNvPr>
          <p:cNvSpPr/>
          <p:nvPr/>
        </p:nvSpPr>
        <p:spPr>
          <a:xfrm>
            <a:off x="457200" y="1257300"/>
            <a:ext cx="12801600" cy="77724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26CF660-3D67-F947-4386-89C54E384902}"/>
              </a:ext>
            </a:extLst>
          </p:cNvPr>
          <p:cNvSpPr/>
          <p:nvPr/>
        </p:nvSpPr>
        <p:spPr>
          <a:xfrm>
            <a:off x="1318221" y="869870"/>
            <a:ext cx="929375" cy="892202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CF0B0BE0-DE1C-285D-3457-622497F0D014}"/>
              </a:ext>
            </a:extLst>
          </p:cNvPr>
          <p:cNvSpPr txBox="1"/>
          <p:nvPr/>
        </p:nvSpPr>
        <p:spPr>
          <a:xfrm>
            <a:off x="1600201" y="1919326"/>
            <a:ext cx="11049000" cy="1242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5400" b="1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      </a:t>
            </a:r>
            <a:r>
              <a:rPr lang="fr-FR" sz="4400" b="1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Rebrassage de la lecture: révision autonome</a:t>
            </a:r>
            <a:endParaRPr lang="fr-FR" sz="5400" b="1" dirty="0">
              <a:solidFill>
                <a:schemeClr val="accent5">
                  <a:lumMod val="75000"/>
                </a:schemeClr>
              </a:solidFill>
              <a:latin typeface="Dosis" panose="02010703020202060003" pitchFamily="2" charset="0"/>
            </a:endParaRPr>
          </a:p>
          <a:p>
            <a:pPr algn="ctr" defTabSz="685800">
              <a:lnSpc>
                <a:spcPts val="3026"/>
              </a:lnSpc>
              <a:defRPr/>
            </a:pP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Carelia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374B2157-CC7E-3848-B4F0-B4A4D3E6C005}"/>
              </a:ext>
            </a:extLst>
          </p:cNvPr>
          <p:cNvSpPr txBox="1"/>
          <p:nvPr/>
        </p:nvSpPr>
        <p:spPr>
          <a:xfrm>
            <a:off x="4419598" y="4064606"/>
            <a:ext cx="868361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endParaRPr lang="fr-FR" sz="3600" dirty="0">
              <a:solidFill>
                <a:schemeClr val="accent5">
                  <a:lumMod val="50000"/>
                </a:schemeClr>
              </a:solidFill>
              <a:latin typeface="Dosis" panose="02010703020202060003" pitchFamily="2" charset="0"/>
            </a:endParaRPr>
          </a:p>
          <a:p>
            <a:pPr algn="just"/>
            <a:endParaRPr lang="fr-FR" sz="3600" dirty="0">
              <a:solidFill>
                <a:schemeClr val="accent5">
                  <a:lumMod val="50000"/>
                </a:schemeClr>
              </a:solidFill>
              <a:latin typeface="Dosis" panose="02010703020202060003" pitchFamily="2" charset="0"/>
            </a:endParaRPr>
          </a:p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Les activités de la page 30 seront proposées aux élèves, à réaliser en binôme ou seuls.</a:t>
            </a:r>
          </a:p>
          <a:p>
            <a:pPr marL="571500" indent="-571500" algn="just">
              <a:buFont typeface="Wingdings" panose="05000000000000000000" pitchFamily="2" charset="2"/>
              <a:buChar char="§"/>
            </a:pP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Pendant la révision autonome, l’enseignant(e) fait passer le test de suivi individuellement.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1FAAFC7-E7C0-5958-1E99-F68FEC29319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58395" y="357557"/>
            <a:ext cx="464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5">
              <a:defRPr/>
            </a:pPr>
            <a:r>
              <a:rPr lang="fr-MA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Pour l’enseignant ( e )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F6B5A1-A33E-4F9E-AC3F-7F0436C512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99" y="3161974"/>
            <a:ext cx="3505200" cy="53801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2813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873AF-A547-FB38-3707-3BEDF2D4F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65D0DE-5C3C-3FF4-E7E6-251797CF069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124112D-6EDB-1594-011A-E030D324114D}"/>
              </a:ext>
            </a:extLst>
          </p:cNvPr>
          <p:cNvSpPr/>
          <p:nvPr/>
        </p:nvSpPr>
        <p:spPr>
          <a:xfrm>
            <a:off x="275854" y="411480"/>
            <a:ext cx="13164293" cy="946404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DB4328E-D5DC-4A3C-6054-AF389A06D191}"/>
              </a:ext>
            </a:extLst>
          </p:cNvPr>
          <p:cNvSpPr/>
          <p:nvPr/>
        </p:nvSpPr>
        <p:spPr>
          <a:xfrm>
            <a:off x="285752" y="332509"/>
            <a:ext cx="13154395" cy="1011334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3FB8D5B-B11F-AB8F-3BD1-92E97688401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54930" y="422678"/>
            <a:ext cx="11561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27">
              <a:defRPr/>
            </a:pPr>
            <a:endParaRPr lang="fr-MA" sz="2000" i="1" dirty="0">
              <a:latin typeface="Dosis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3ECAB47-6BA8-A567-28AA-7435CFAB6E0D}"/>
              </a:ext>
            </a:extLst>
          </p:cNvPr>
          <p:cNvSpPr txBox="1"/>
          <p:nvPr/>
        </p:nvSpPr>
        <p:spPr>
          <a:xfrm>
            <a:off x="1197721" y="542518"/>
            <a:ext cx="113205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685818">
              <a:defRPr/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Ouvrez vos livrets à la page 30. Ecrivez la date.</a:t>
            </a:r>
            <a:endParaRPr lang="fr-FR" sz="2800" i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1399C309-EFCB-D661-6D3D-18850207D784}"/>
              </a:ext>
            </a:extLst>
          </p:cNvPr>
          <p:cNvSpPr/>
          <p:nvPr/>
        </p:nvSpPr>
        <p:spPr>
          <a:xfrm>
            <a:off x="516129" y="618604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52807359-E119-FE16-0B9D-13371FAC63D5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22170564"/>
              </p:ext>
            </p:extLst>
          </p:nvPr>
        </p:nvGraphicFramePr>
        <p:xfrm>
          <a:off x="516129" y="-81301"/>
          <a:ext cx="13154393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399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192399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37858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3352817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30905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18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Lecture- écriture</a:t>
                      </a:r>
                      <a:endParaRPr lang="fr-FR" sz="18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</a:rPr>
                        <a:t>4.Pratique autonome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</a:rPr>
                        <a:t>5.Jeu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72C3A747-98FC-5D0C-5405-245E5EA1B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1676352"/>
            <a:ext cx="4953000" cy="76024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9DFD6E-AA07-1E98-159C-57FFAA6A86D8}"/>
              </a:ext>
            </a:extLst>
          </p:cNvPr>
          <p:cNvSpPr/>
          <p:nvPr/>
        </p:nvSpPr>
        <p:spPr>
          <a:xfrm>
            <a:off x="7086600" y="2019300"/>
            <a:ext cx="4343400" cy="533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309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837F-2D06-7373-C814-D34B3FF4C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8004DD-9E75-3C20-583B-00FD96768821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FAE58A5-39EE-6149-5639-8504FE1EB6ED}"/>
              </a:ext>
            </a:extLst>
          </p:cNvPr>
          <p:cNvSpPr/>
          <p:nvPr/>
        </p:nvSpPr>
        <p:spPr>
          <a:xfrm>
            <a:off x="275854" y="411480"/>
            <a:ext cx="13164293" cy="946404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487CDC9-13FB-F10B-A2F1-EC54CD1726D1}"/>
              </a:ext>
            </a:extLst>
          </p:cNvPr>
          <p:cNvSpPr/>
          <p:nvPr/>
        </p:nvSpPr>
        <p:spPr>
          <a:xfrm>
            <a:off x="285752" y="332509"/>
            <a:ext cx="13154395" cy="1011334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8A8B843-84BC-6C2F-C689-70EAA1C93BB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54930" y="422678"/>
            <a:ext cx="11561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27">
              <a:defRPr/>
            </a:pPr>
            <a:endParaRPr lang="fr-MA" sz="2000" i="1" dirty="0">
              <a:latin typeface="Dosis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2395D39-2FAF-1759-BCDA-FB7198103D49}"/>
              </a:ext>
            </a:extLst>
          </p:cNvPr>
          <p:cNvSpPr txBox="1"/>
          <p:nvPr/>
        </p:nvSpPr>
        <p:spPr>
          <a:xfrm>
            <a:off x="1197721" y="542518"/>
            <a:ext cx="11320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18">
              <a:defRPr/>
            </a:pPr>
            <a:r>
              <a:rPr lang="fr-FR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Lisez  à votre voisin à voix basse les activités 1 et 2 . Ensuite, échangez les rôles.</a:t>
            </a:r>
            <a:endParaRPr lang="fr-FR" sz="24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  <a:p>
            <a:pPr lvl="0" defTabSz="685818">
              <a:defRPr/>
            </a:pPr>
            <a:r>
              <a:rPr lang="fr-FR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.</a:t>
            </a:r>
            <a:endParaRPr lang="fr-FR" sz="2400" i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BCDD76B7-64D9-EC96-4CEA-DE8B1EBB3C45}"/>
              </a:ext>
            </a:extLst>
          </p:cNvPr>
          <p:cNvSpPr/>
          <p:nvPr/>
        </p:nvSpPr>
        <p:spPr>
          <a:xfrm>
            <a:off x="516129" y="618604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6A77504C-2A5D-C932-4B9F-63CD3A129E2A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5170094"/>
              </p:ext>
            </p:extLst>
          </p:nvPr>
        </p:nvGraphicFramePr>
        <p:xfrm>
          <a:off x="516129" y="-81301"/>
          <a:ext cx="13154393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399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192399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37858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3352817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30905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18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Lecture- écriture</a:t>
                      </a:r>
                      <a:endParaRPr lang="fr-FR" sz="18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</a:rPr>
                        <a:t>4.Pratique autonome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</a:rPr>
                        <a:t>5.Jeu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3" name="Image 2" descr="Une image contenant dessin, dessin humoristique, croquis, Dessin d’enfant&#10;&#10;Description générée automatiquement">
            <a:extLst>
              <a:ext uri="{FF2B5EF4-FFF2-40B4-BE49-F238E27FC236}">
                <a16:creationId xmlns:a16="http://schemas.microsoft.com/office/drawing/2014/main" id="{78619D5B-B8BC-F4A6-7F11-9DD030415AE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132" y="357930"/>
            <a:ext cx="896406" cy="97858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0480A3B-C93C-2345-397A-A0CB58C2E7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600" y="1561000"/>
            <a:ext cx="5257800" cy="80702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045FEC-6753-4379-7618-62D70DAD5CCF}"/>
              </a:ext>
            </a:extLst>
          </p:cNvPr>
          <p:cNvSpPr/>
          <p:nvPr/>
        </p:nvSpPr>
        <p:spPr>
          <a:xfrm>
            <a:off x="2362200" y="2933700"/>
            <a:ext cx="9067800" cy="3276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493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7C109445-F55E-DE60-7D27-858E1DB22C9A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pPr defTabSz="685834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C6D6A489-F406-3292-97C0-95DDE4EF465D}"/>
              </a:ext>
            </a:extLst>
          </p:cNvPr>
          <p:cNvGrpSpPr/>
          <p:nvPr/>
        </p:nvGrpSpPr>
        <p:grpSpPr>
          <a:xfrm>
            <a:off x="983197" y="1333500"/>
            <a:ext cx="12001500" cy="7427948"/>
            <a:chOff x="0" y="0"/>
            <a:chExt cx="3895412" cy="255517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A1BA34FA-79AF-67A8-87D2-D7B97195C3F6}"/>
                </a:ext>
              </a:extLst>
            </p:cNvPr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algn="ctr" defTabSz="685834">
                <a:defRPr/>
              </a:pPr>
              <a:endParaRPr lang="fr-MA" sz="160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861A9722-8353-9D8F-0B17-E4548BBF22F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1" tIns="38101" rIns="38101" bIns="38101" rtlCol="0" anchor="ctr"/>
            <a:lstStyle/>
            <a:p>
              <a:pPr algn="ctr" defTabSz="685834">
                <a:lnSpc>
                  <a:spcPts val="2409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24" name="Freeform 7">
            <a:extLst>
              <a:ext uri="{FF2B5EF4-FFF2-40B4-BE49-F238E27FC236}">
                <a16:creationId xmlns:a16="http://schemas.microsoft.com/office/drawing/2014/main" id="{8B9C7CEF-D288-3ACF-5EFB-1E516A7EA05C}"/>
              </a:ext>
            </a:extLst>
          </p:cNvPr>
          <p:cNvSpPr/>
          <p:nvPr/>
        </p:nvSpPr>
        <p:spPr>
          <a:xfrm>
            <a:off x="1179966" y="571500"/>
            <a:ext cx="929375" cy="892201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109342" y="1712990"/>
            <a:ext cx="9854060" cy="542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85800">
              <a:lnSpc>
                <a:spcPts val="4199"/>
              </a:lnSpc>
              <a:defRPr/>
            </a:pPr>
            <a:r>
              <a:rPr lang="en-US" sz="3600" dirty="0">
                <a:solidFill>
                  <a:srgbClr val="1F497D"/>
                </a:solidFill>
                <a:latin typeface="Carelia"/>
              </a:rPr>
              <a:t>Plan de la séance de </a:t>
            </a:r>
            <a:r>
              <a:rPr lang="en-US" sz="3600" dirty="0" err="1">
                <a:solidFill>
                  <a:srgbClr val="1F497D"/>
                </a:solidFill>
                <a:latin typeface="Carelia"/>
              </a:rPr>
              <a:t>rebrassage</a:t>
            </a:r>
            <a:r>
              <a:rPr lang="en-US" sz="3600" dirty="0">
                <a:solidFill>
                  <a:srgbClr val="1F497D"/>
                </a:solidFill>
                <a:latin typeface="Carelia"/>
              </a:rPr>
              <a:t>- </a:t>
            </a:r>
            <a:r>
              <a:rPr lang="en-US" sz="3600" dirty="0" err="1">
                <a:solidFill>
                  <a:srgbClr val="1F497D"/>
                </a:solidFill>
                <a:latin typeface="Carelia"/>
              </a:rPr>
              <a:t>suivi</a:t>
            </a:r>
            <a:r>
              <a:rPr lang="en-US" sz="3600" dirty="0">
                <a:solidFill>
                  <a:srgbClr val="1F497D"/>
                </a:solidFill>
                <a:latin typeface="Carelia"/>
              </a:rPr>
              <a:t>  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520975FF-C4E0-5D86-270B-BF29A19BF229}"/>
              </a:ext>
            </a:extLst>
          </p:cNvPr>
          <p:cNvSpPr txBox="1"/>
          <p:nvPr/>
        </p:nvSpPr>
        <p:spPr>
          <a:xfrm>
            <a:off x="1457379" y="3699359"/>
            <a:ext cx="4079744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85800">
              <a:lnSpc>
                <a:spcPts val="3026"/>
              </a:lnSpc>
              <a:defRPr/>
            </a:pPr>
            <a:r>
              <a:rPr lang="en-US" sz="2400" dirty="0">
                <a:solidFill>
                  <a:srgbClr val="8DC63F"/>
                </a:solidFill>
                <a:latin typeface="Carelia"/>
              </a:rPr>
              <a:t>   </a:t>
            </a:r>
            <a:endParaRPr lang="en-US" sz="2400" dirty="0">
              <a:solidFill>
                <a:srgbClr val="106585"/>
              </a:solidFill>
              <a:latin typeface="Carelia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E6C1C41-DB0E-EB18-709F-86830A881F23}"/>
              </a:ext>
            </a:extLst>
          </p:cNvPr>
          <p:cNvSpPr txBox="1"/>
          <p:nvPr/>
        </p:nvSpPr>
        <p:spPr>
          <a:xfrm>
            <a:off x="1752599" y="2784238"/>
            <a:ext cx="11232097" cy="5613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85800">
              <a:lnSpc>
                <a:spcPts val="3026"/>
              </a:lnSpc>
              <a:defRPr/>
            </a:pPr>
            <a:r>
              <a:rPr lang="en-US" sz="3200" dirty="0">
                <a:solidFill>
                  <a:srgbClr val="8DC63F"/>
                </a:solidFill>
                <a:latin typeface="Carelia"/>
              </a:rPr>
              <a:t> </a:t>
            </a:r>
          </a:p>
          <a:p>
            <a:pPr marL="457200" indent="-457200" defTabSz="6858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3200" dirty="0" err="1">
                <a:solidFill>
                  <a:srgbClr val="106585"/>
                </a:solidFill>
                <a:latin typeface="Carelia"/>
              </a:rPr>
              <a:t>Rituel</a:t>
            </a:r>
            <a:r>
              <a:rPr lang="en-US" sz="3200" dirty="0">
                <a:solidFill>
                  <a:srgbClr val="106585"/>
                </a:solidFill>
                <a:latin typeface="Carelia"/>
              </a:rPr>
              <a:t>: </a:t>
            </a:r>
            <a:r>
              <a:rPr lang="en-US" sz="3200" dirty="0" err="1">
                <a:solidFill>
                  <a:srgbClr val="106585"/>
                </a:solidFill>
                <a:latin typeface="Carelia"/>
              </a:rPr>
              <a:t>dictée</a:t>
            </a:r>
            <a:endParaRPr lang="en-US" sz="3200" dirty="0">
              <a:solidFill>
                <a:srgbClr val="106585"/>
              </a:solidFill>
              <a:latin typeface="Carelia"/>
            </a:endParaRPr>
          </a:p>
          <a:p>
            <a:pPr marL="457200" indent="-457200" defTabSz="6858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3200" dirty="0" err="1">
                <a:solidFill>
                  <a:srgbClr val="106585"/>
                </a:solidFill>
                <a:latin typeface="Carelia"/>
              </a:rPr>
              <a:t>Rebrassage</a:t>
            </a:r>
            <a:r>
              <a:rPr lang="en-US" sz="3200" dirty="0">
                <a:solidFill>
                  <a:srgbClr val="106585"/>
                </a:solidFill>
                <a:latin typeface="Carelia"/>
              </a:rPr>
              <a:t> du  </a:t>
            </a:r>
            <a:r>
              <a:rPr lang="en-US" sz="3200" dirty="0" err="1">
                <a:solidFill>
                  <a:srgbClr val="106585"/>
                </a:solidFill>
                <a:latin typeface="Carelia"/>
              </a:rPr>
              <a:t>vocabulaire</a:t>
            </a:r>
            <a:endParaRPr lang="en-US" sz="3200" dirty="0">
              <a:solidFill>
                <a:srgbClr val="106585"/>
              </a:solidFill>
              <a:latin typeface="Carelia"/>
            </a:endParaRPr>
          </a:p>
          <a:p>
            <a:pPr marL="457200" indent="-457200" defTabSz="6858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fr-MA" sz="3200" dirty="0">
                <a:solidFill>
                  <a:srgbClr val="106585"/>
                </a:solidFill>
                <a:latin typeface="Carelia"/>
              </a:rPr>
              <a:t>Rebrassage de la lecture:</a:t>
            </a:r>
          </a:p>
          <a:p>
            <a:pPr marL="2286000" lvl="4" indent="-457200" defTabSz="6858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fr-MA" sz="3200" dirty="0">
                <a:solidFill>
                  <a:srgbClr val="106585"/>
                </a:solidFill>
                <a:latin typeface="Carelia"/>
              </a:rPr>
              <a:t>Révision collective guidée</a:t>
            </a:r>
          </a:p>
          <a:p>
            <a:pPr marL="2286000" lvl="4" indent="-457200" defTabSz="6858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fr-MA" sz="3200" dirty="0">
                <a:solidFill>
                  <a:srgbClr val="106585"/>
                </a:solidFill>
                <a:latin typeface="Carelia"/>
              </a:rPr>
              <a:t>Révision autonome</a:t>
            </a:r>
          </a:p>
          <a:p>
            <a:pPr marL="457200" indent="-457200" defTabSz="6858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fr-MA" sz="3200" dirty="0">
                <a:solidFill>
                  <a:srgbClr val="106585"/>
                </a:solidFill>
                <a:latin typeface="Carelia"/>
              </a:rPr>
              <a:t>Passation du test. </a:t>
            </a:r>
            <a:r>
              <a:rPr lang="fr-MA" sz="2800" dirty="0">
                <a:solidFill>
                  <a:srgbClr val="106585"/>
                </a:solidFill>
                <a:latin typeface="Carelia"/>
              </a:rPr>
              <a:t>(en parallèle à la révision autonome)</a:t>
            </a:r>
            <a:endParaRPr lang="fr-MA" sz="3200" dirty="0">
              <a:solidFill>
                <a:srgbClr val="106585"/>
              </a:solidFill>
              <a:latin typeface="Carelia"/>
            </a:endParaRPr>
          </a:p>
          <a:p>
            <a:pPr defTabSz="685800">
              <a:lnSpc>
                <a:spcPts val="3026"/>
              </a:lnSpc>
              <a:defRPr/>
            </a:pPr>
            <a:endParaRPr lang="fr-MA" sz="3200" dirty="0">
              <a:solidFill>
                <a:srgbClr val="106585"/>
              </a:solidFill>
              <a:latin typeface="Carelia"/>
            </a:endParaRPr>
          </a:p>
          <a:p>
            <a:pPr defTabSz="685800">
              <a:lnSpc>
                <a:spcPts val="3026"/>
              </a:lnSpc>
              <a:defRPr/>
            </a:pPr>
            <a:endParaRPr lang="en-US" sz="3200" dirty="0">
              <a:solidFill>
                <a:srgbClr val="106585"/>
              </a:solidFill>
              <a:latin typeface="Carelia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C523197-8982-73B4-6994-7B40341F128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58395" y="357557"/>
            <a:ext cx="464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5">
              <a:defRPr/>
            </a:pPr>
            <a:r>
              <a:rPr lang="fr-MA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Pour l’enseignant ( e ) </a:t>
            </a:r>
          </a:p>
        </p:txBody>
      </p:sp>
    </p:spTree>
    <p:extLst>
      <p:ext uri="{BB962C8B-B14F-4D97-AF65-F5344CB8AC3E}">
        <p14:creationId xmlns:p14="http://schemas.microsoft.com/office/powerpoint/2010/main" val="9690778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5061B-392C-8E74-FB3D-C37FDCAEF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777F44-9FAD-1D6C-BCDD-B2B08C58E1F9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C3A2B7A-1F88-DD63-E93F-8C7509486143}"/>
              </a:ext>
            </a:extLst>
          </p:cNvPr>
          <p:cNvSpPr/>
          <p:nvPr/>
        </p:nvSpPr>
        <p:spPr>
          <a:xfrm>
            <a:off x="280673" y="1000978"/>
            <a:ext cx="13164293" cy="8943122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C5FD58C-5095-AAE3-227E-CBF292BA3BCF}"/>
              </a:ext>
            </a:extLst>
          </p:cNvPr>
          <p:cNvSpPr/>
          <p:nvPr/>
        </p:nvSpPr>
        <p:spPr>
          <a:xfrm>
            <a:off x="271034" y="415725"/>
            <a:ext cx="13154395" cy="97858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320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39EBAD-2511-9949-99A1-FEE75F6D5914}"/>
              </a:ext>
            </a:extLst>
          </p:cNvPr>
          <p:cNvSpPr txBox="1"/>
          <p:nvPr/>
        </p:nvSpPr>
        <p:spPr>
          <a:xfrm>
            <a:off x="1245300" y="562111"/>
            <a:ext cx="1183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18">
              <a:defRPr/>
            </a:pPr>
            <a:r>
              <a:rPr lang="fr-FR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Lisez  à votre voisin à voix basse les activités 3 et 4 . Ensuite, échangez les rôles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B9EFAD02-049C-4F09-148B-172EDA3036C7}"/>
              </a:ext>
            </a:extLst>
          </p:cNvPr>
          <p:cNvSpPr/>
          <p:nvPr/>
        </p:nvSpPr>
        <p:spPr>
          <a:xfrm>
            <a:off x="516129" y="618604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A96EBB3-67EB-146E-BB40-BCAABAC5EB6F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79081630"/>
              </p:ext>
            </p:extLst>
          </p:nvPr>
        </p:nvGraphicFramePr>
        <p:xfrm>
          <a:off x="262497" y="-25633"/>
          <a:ext cx="13154393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399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192399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3506105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3632585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30905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18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Lecture- écriture</a:t>
                      </a:r>
                      <a:endParaRPr lang="fr-FR" sz="18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</a:rPr>
                        <a:t>4.Pratique autonome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</a:rPr>
                        <a:t>5.Jeu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6" name="Image 5" descr="Une image contenant dessin, dessin humoristique, croquis, Dessin d’enfant&#10;&#10;Description générée automatiquement">
            <a:extLst>
              <a:ext uri="{FF2B5EF4-FFF2-40B4-BE49-F238E27FC236}">
                <a16:creationId xmlns:a16="http://schemas.microsoft.com/office/drawing/2014/main" id="{21915EFA-8F51-C79E-B919-56711CA2E17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132" y="357930"/>
            <a:ext cx="896406" cy="97858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3F20490-DDF1-27E6-12FA-7773DF99C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8600" y="1561000"/>
            <a:ext cx="5257800" cy="80702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70474B-6893-08F0-7D80-D6EEB70708DA}"/>
              </a:ext>
            </a:extLst>
          </p:cNvPr>
          <p:cNvSpPr/>
          <p:nvPr/>
        </p:nvSpPr>
        <p:spPr>
          <a:xfrm>
            <a:off x="2133601" y="6286500"/>
            <a:ext cx="9296400" cy="29995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3993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DA28F-BAD2-F20A-09FD-77EA597F3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436CFBB-C370-595F-F20C-2DA71C9892AB}"/>
              </a:ext>
            </a:extLst>
          </p:cNvPr>
          <p:cNvSpPr/>
          <p:nvPr/>
        </p:nvSpPr>
        <p:spPr>
          <a:xfrm>
            <a:off x="1" y="-56495"/>
            <a:ext cx="1371599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fr-MA" sz="857" dirty="0"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A66A56E-F614-052B-767E-AE2A88A57360}"/>
              </a:ext>
            </a:extLst>
          </p:cNvPr>
          <p:cNvSpPr txBox="1"/>
          <p:nvPr/>
        </p:nvSpPr>
        <p:spPr>
          <a:xfrm>
            <a:off x="4806501" y="8599489"/>
            <a:ext cx="3742158" cy="1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6"/>
              </a:lnSpc>
              <a:spcBef>
                <a:spcPct val="0"/>
              </a:spcBef>
            </a:pPr>
            <a:r>
              <a:rPr lang="en-US" sz="1248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0905E8B-77F0-B839-2EE2-0B088AC5856A}"/>
              </a:ext>
            </a:extLst>
          </p:cNvPr>
          <p:cNvSpPr/>
          <p:nvPr/>
        </p:nvSpPr>
        <p:spPr>
          <a:xfrm>
            <a:off x="2857500" y="1487584"/>
            <a:ext cx="8001000" cy="7924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 </a:t>
            </a:r>
          </a:p>
          <a:p>
            <a:pPr algn="ctr" defTabSz="685834"/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/>
            <a:r>
              <a:rPr lang="fr-FR" sz="88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</a:p>
          <a:p>
            <a:pPr algn="ctr" defTabSz="685834">
              <a:lnSpc>
                <a:spcPts val="11099"/>
              </a:lnSpc>
            </a:pPr>
            <a:endParaRPr lang="fr-FR" sz="6000" b="1" dirty="0">
              <a:solidFill>
                <a:schemeClr val="bg2">
                  <a:lumMod val="50000"/>
                </a:schemeClr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5C9BBFCD-D0E4-F73E-2CC4-9A422EF33C72}"/>
              </a:ext>
            </a:extLst>
          </p:cNvPr>
          <p:cNvSpPr txBox="1"/>
          <p:nvPr/>
        </p:nvSpPr>
        <p:spPr>
          <a:xfrm>
            <a:off x="3015442" y="4258642"/>
            <a:ext cx="7685116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85834">
              <a:lnSpc>
                <a:spcPts val="6911"/>
              </a:lnSpc>
            </a:pP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Dosis" pitchFamily="2" charset="0"/>
              </a:rPr>
              <a:t>Tests de </a:t>
            </a:r>
            <a:r>
              <a:rPr lang="en-US" sz="6000" b="1" dirty="0" err="1">
                <a:solidFill>
                  <a:schemeClr val="accent2">
                    <a:lumMod val="75000"/>
                  </a:schemeClr>
                </a:solidFill>
                <a:latin typeface="Dosis" pitchFamily="2" charset="0"/>
              </a:rPr>
              <a:t>suivi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Dosis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040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8E237-E108-E695-76EA-0582E47F6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09198B4-6B15-B658-763B-A65B8DD202B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9258D2F-4964-ACF6-3FFD-C4BBC6912B1C}"/>
              </a:ext>
            </a:extLst>
          </p:cNvPr>
          <p:cNvSpPr txBox="1"/>
          <p:nvPr/>
        </p:nvSpPr>
        <p:spPr>
          <a:xfrm>
            <a:off x="4782791" y="8639428"/>
            <a:ext cx="3785406" cy="20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85834">
              <a:lnSpc>
                <a:spcPts val="1766"/>
              </a:lnSpc>
              <a:spcBef>
                <a:spcPct val="0"/>
              </a:spcBef>
            </a:pPr>
            <a:r>
              <a:rPr lang="en-US" sz="1262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299C4BF7-F015-66FA-7934-C9E5DC95DA3A}"/>
              </a:ext>
            </a:extLst>
          </p:cNvPr>
          <p:cNvGrpSpPr/>
          <p:nvPr/>
        </p:nvGrpSpPr>
        <p:grpSpPr>
          <a:xfrm>
            <a:off x="1009360" y="1463703"/>
            <a:ext cx="12001500" cy="7926101"/>
            <a:chOff x="0" y="0"/>
            <a:chExt cx="3895412" cy="2555175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2DEE969B-4CF0-D122-CB86-E718A353275C}"/>
                </a:ext>
              </a:extLst>
            </p:cNvPr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defTabSz="685869">
                <a:defRPr/>
              </a:pPr>
              <a:r>
                <a:rPr lang="fr-FR" sz="1400" dirty="0">
                  <a:solidFill>
                    <a:schemeClr val="accent5">
                      <a:lumMod val="75000"/>
                    </a:schemeClr>
                  </a:solidFill>
                  <a:latin typeface="Dosis" panose="02010703020202060003" pitchFamily="2" charset="0"/>
                </a:rPr>
                <a:t>livre</a:t>
              </a:r>
              <a:endParaRPr lang="fr-MA"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B84E5261-E797-CAF7-F71D-B42DC30C695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2" tIns="38102" rIns="38102" bIns="38102" rtlCol="0" anchor="ctr"/>
            <a:lstStyle/>
            <a:p>
              <a:pPr algn="ctr" defTabSz="685869">
                <a:lnSpc>
                  <a:spcPts val="2409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10" name="Freeform 7">
            <a:extLst>
              <a:ext uri="{FF2B5EF4-FFF2-40B4-BE49-F238E27FC236}">
                <a16:creationId xmlns:a16="http://schemas.microsoft.com/office/drawing/2014/main" id="{8645AB8D-D4B4-9F3D-EECF-6E6A4D4A51B6}"/>
              </a:ext>
            </a:extLst>
          </p:cNvPr>
          <p:cNvSpPr/>
          <p:nvPr/>
        </p:nvSpPr>
        <p:spPr>
          <a:xfrm>
            <a:off x="1318221" y="869870"/>
            <a:ext cx="929375" cy="892202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AAD217-7FAE-BA43-F343-B1DDDD9DB1D6}"/>
              </a:ext>
            </a:extLst>
          </p:cNvPr>
          <p:cNvSpPr txBox="1"/>
          <p:nvPr/>
        </p:nvSpPr>
        <p:spPr>
          <a:xfrm>
            <a:off x="2333956" y="2015170"/>
            <a:ext cx="8683076" cy="830997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5400" b="1" dirty="0">
                <a:solidFill>
                  <a:schemeClr val="accent1"/>
                </a:solidFill>
                <a:latin typeface="Dosis" panose="02010703020202060003" pitchFamily="2" charset="0"/>
              </a:rPr>
              <a:t>Test de suivi du vocabulaire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326F4D06-089F-AD52-FC1A-0A5861372987}"/>
              </a:ext>
            </a:extLst>
          </p:cNvPr>
          <p:cNvSpPr txBox="1"/>
          <p:nvPr/>
        </p:nvSpPr>
        <p:spPr>
          <a:xfrm>
            <a:off x="1524000" y="3686774"/>
            <a:ext cx="11486860" cy="40934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Seuil de validation </a:t>
            </a:r>
            <a:r>
              <a:rPr lang="fr-FR" sz="3200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: 8 mots sur 10.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Passation 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:</a:t>
            </a:r>
            <a:r>
              <a:rPr lang="fr-FR" sz="3200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 individuelle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L’enseignant(e) montre les images dans un ordre aléatoire.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Les mots du vocabulaire dans le test sont: </a:t>
            </a: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jaune – chauffeur- vieux- voiture- fenêtre- coiffeur- poulet- policier- étagère- infirmière.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3200" b="1" dirty="0">
              <a:solidFill>
                <a:schemeClr val="accent5">
                  <a:lumMod val="50000"/>
                </a:schemeClr>
              </a:solidFill>
              <a:latin typeface="Dosis" panose="02010703020202060003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8F02850-EEDA-3C3A-1EDF-E06208D3A6A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58395" y="357557"/>
            <a:ext cx="464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5">
              <a:defRPr/>
            </a:pPr>
            <a:r>
              <a:rPr lang="fr-MA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Pour l’enseignant ( e ) </a:t>
            </a:r>
          </a:p>
        </p:txBody>
      </p:sp>
    </p:spTree>
    <p:extLst>
      <p:ext uri="{BB962C8B-B14F-4D97-AF65-F5344CB8AC3E}">
        <p14:creationId xmlns:p14="http://schemas.microsoft.com/office/powerpoint/2010/main" val="3595272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48E0A-F897-702F-C5E2-29CB3824B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17DEC86-49E3-0E22-1767-64FF9215FAA8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83A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CF5A08C-B302-6E35-822B-D714801F457F}"/>
              </a:ext>
            </a:extLst>
          </p:cNvPr>
          <p:cNvSpPr/>
          <p:nvPr/>
        </p:nvSpPr>
        <p:spPr>
          <a:xfrm>
            <a:off x="275855" y="438502"/>
            <a:ext cx="13164293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DD0611E-2B97-2C3C-5EF1-B470D87D4098}"/>
              </a:ext>
            </a:extLst>
          </p:cNvPr>
          <p:cNvSpPr/>
          <p:nvPr/>
        </p:nvSpPr>
        <p:spPr>
          <a:xfrm>
            <a:off x="285753" y="342900"/>
            <a:ext cx="13154395" cy="97858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7B394EEA-B07A-4588-B307-70981011EF9B}"/>
              </a:ext>
            </a:extLst>
          </p:cNvPr>
          <p:cNvSpPr/>
          <p:nvPr/>
        </p:nvSpPr>
        <p:spPr>
          <a:xfrm>
            <a:off x="516129" y="618604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635D0F-1913-D046-73C3-CB3EA214DA29}"/>
              </a:ext>
            </a:extLst>
          </p:cNvPr>
          <p:cNvSpPr txBox="1"/>
          <p:nvPr/>
        </p:nvSpPr>
        <p:spPr>
          <a:xfrm>
            <a:off x="1187163" y="438502"/>
            <a:ext cx="125539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18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</a:rPr>
              <a:t>Test de suivi du vocabulaire: Passation individuelle. </a:t>
            </a:r>
          </a:p>
          <a:p>
            <a:pPr algn="ctr" defTabSz="685818">
              <a:defRPr/>
            </a:pPr>
            <a:r>
              <a:rPr lang="fr-FR" sz="225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</a:rPr>
              <a:t>L’enseignant(e) montre les images dans un ordre aléatoire pour chaque  élève</a:t>
            </a:r>
            <a:r>
              <a:rPr lang="fr-FR" sz="2400" i="1" dirty="0"/>
              <a:t>.</a:t>
            </a:r>
            <a:endParaRPr lang="fr-FR" sz="2000" i="1" dirty="0">
              <a:latin typeface="Dosis" panose="02010703020202060003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AC81628-BAA4-963B-8932-E12E5BD7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515" y="2713301"/>
            <a:ext cx="1640305" cy="152895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0717F8D-7BCD-B2F9-FF75-D1AF9A5D267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129" y="2675975"/>
            <a:ext cx="1640305" cy="15533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A7A50A2-6E49-69FC-7BFE-1CCD8D710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590" y="2374605"/>
            <a:ext cx="2003004" cy="186216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6D24189-EF99-107A-43F9-4438C4365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397" y="5445573"/>
            <a:ext cx="1758581" cy="214937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1302633-A53A-CC20-7FCF-9A9ADE6A39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3516" y="2380088"/>
            <a:ext cx="2042378" cy="186216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650514A-6864-866D-7FC0-F229CF1D40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2919" y="5743856"/>
            <a:ext cx="2337832" cy="217084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D2F6140-8124-7AF4-78EC-7B6827F1A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5189" y="5105400"/>
            <a:ext cx="1189308" cy="2623225"/>
          </a:xfrm>
          <a:prstGeom prst="rect">
            <a:avLst/>
          </a:prstGeom>
        </p:spPr>
      </p:pic>
      <p:pic>
        <p:nvPicPr>
          <p:cNvPr id="15" name="Espace réservé du contenu 4">
            <a:extLst>
              <a:ext uri="{FF2B5EF4-FFF2-40B4-BE49-F238E27FC236}">
                <a16:creationId xmlns:a16="http://schemas.microsoft.com/office/drawing/2014/main" id="{850CA05E-8A7B-0E6D-CF2A-257F0C2CAB2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150" y="5797623"/>
            <a:ext cx="2264599" cy="185259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36D4B00-C8A9-616E-5CA9-BDD29C0ACF1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882" y="5105400"/>
            <a:ext cx="1189308" cy="241723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E25E578-6BEC-2904-CD3B-B8ECAEFACD8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287" y="2603067"/>
            <a:ext cx="1929138" cy="163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58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3924A-DCBE-8459-C8F5-3E4916EFE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9BD9907-37C8-51A6-5628-2FB1FB17659A}"/>
              </a:ext>
            </a:extLst>
          </p:cNvPr>
          <p:cNvSpPr/>
          <p:nvPr/>
        </p:nvSpPr>
        <p:spPr>
          <a:xfrm>
            <a:off x="-76200" y="-11430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C4E30EC-230B-62BF-A153-BCEB4B88B109}"/>
              </a:ext>
            </a:extLst>
          </p:cNvPr>
          <p:cNvSpPr txBox="1"/>
          <p:nvPr/>
        </p:nvSpPr>
        <p:spPr>
          <a:xfrm>
            <a:off x="4782791" y="8639428"/>
            <a:ext cx="3785406" cy="20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85834">
              <a:lnSpc>
                <a:spcPts val="1766"/>
              </a:lnSpc>
              <a:spcBef>
                <a:spcPct val="0"/>
              </a:spcBef>
            </a:pPr>
            <a:r>
              <a:rPr lang="en-US" sz="1262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E8FE819E-7352-2EDA-3CF1-79F5D0CA902C}"/>
              </a:ext>
            </a:extLst>
          </p:cNvPr>
          <p:cNvGrpSpPr/>
          <p:nvPr/>
        </p:nvGrpSpPr>
        <p:grpSpPr>
          <a:xfrm>
            <a:off x="895060" y="693025"/>
            <a:ext cx="12001500" cy="8946275"/>
            <a:chOff x="-8751" y="-47625"/>
            <a:chExt cx="3895412" cy="2555175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D2114144-FC54-460A-820D-658E4B547DD1}"/>
                </a:ext>
              </a:extLst>
            </p:cNvPr>
            <p:cNvSpPr/>
            <p:nvPr/>
          </p:nvSpPr>
          <p:spPr>
            <a:xfrm>
              <a:off x="-8751" y="-47625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defTabSz="685869">
                <a:defRPr/>
              </a:pPr>
              <a:endParaRPr lang="fr-MA"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66B26FBE-F688-A5C0-0DC8-7166645829F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2" tIns="38102" rIns="38102" bIns="38102" rtlCol="0" anchor="ctr"/>
            <a:lstStyle/>
            <a:p>
              <a:pPr algn="ctr" defTabSz="685869">
                <a:lnSpc>
                  <a:spcPts val="2409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10" name="Freeform 7">
            <a:extLst>
              <a:ext uri="{FF2B5EF4-FFF2-40B4-BE49-F238E27FC236}">
                <a16:creationId xmlns:a16="http://schemas.microsoft.com/office/drawing/2014/main" id="{EE052901-C42B-A2FA-4CB7-04299D36C7B6}"/>
              </a:ext>
            </a:extLst>
          </p:cNvPr>
          <p:cNvSpPr/>
          <p:nvPr/>
        </p:nvSpPr>
        <p:spPr>
          <a:xfrm>
            <a:off x="1059312" y="-37200"/>
            <a:ext cx="929375" cy="892202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81DF50-2FD1-1338-6438-5944DD253DA9}"/>
              </a:ext>
            </a:extLst>
          </p:cNvPr>
          <p:cNvSpPr txBox="1"/>
          <p:nvPr/>
        </p:nvSpPr>
        <p:spPr>
          <a:xfrm>
            <a:off x="2440262" y="1098662"/>
            <a:ext cx="8683076" cy="830997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5400" b="1" dirty="0">
                <a:solidFill>
                  <a:schemeClr val="accent1"/>
                </a:solidFill>
                <a:latin typeface="Dosis" panose="02010703020202060003" pitchFamily="2" charset="0"/>
              </a:rPr>
              <a:t>Test de suivi  de la lecture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043F0DC9-080D-D95F-C539-D3F5231EC066}"/>
              </a:ext>
            </a:extLst>
          </p:cNvPr>
          <p:cNvSpPr txBox="1"/>
          <p:nvPr/>
        </p:nvSpPr>
        <p:spPr>
          <a:xfrm>
            <a:off x="1205648" y="2660076"/>
            <a:ext cx="11486860" cy="6755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marR="0" lvl="0" indent="-514350" algn="just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700" b="0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L’objectif du test est de vérifier si les élèves sont capables de lire des mots contenant les graphèmes complexes présentés jusqu’à la séance 4 du palier.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Dosis" panose="02010703020202060003" pitchFamily="2" charset="0"/>
                <a:ea typeface="+mn-ea"/>
                <a:cs typeface="+mn-cs"/>
              </a:rPr>
              <a:t>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Dosis" panose="02010703020202060003" pitchFamily="2" charset="0"/>
                <a:ea typeface="+mn-ea"/>
                <a:cs typeface="+mn-cs"/>
              </a:rPr>
              <a:t>Seuil de réussite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Dosis" panose="02010703020202060003" pitchFamily="2" charset="0"/>
                <a:ea typeface="+mn-ea"/>
                <a:cs typeface="+mn-cs"/>
              </a:rPr>
              <a:t>: lire 8 mots  sur 10.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Dosis" panose="02010703020202060003" pitchFamily="2" charset="0"/>
                <a:ea typeface="+mn-ea"/>
                <a:cs typeface="+mn-cs"/>
              </a:rPr>
              <a:t>Passation 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Dosis" panose="02010703020202060003" pitchFamily="2" charset="0"/>
                <a:ea typeface="+mn-ea"/>
                <a:cs typeface="+mn-cs"/>
              </a:rPr>
              <a:t>: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Dosis" panose="02010703020202060003" pitchFamily="2" charset="0"/>
                <a:ea typeface="+mn-ea"/>
                <a:cs typeface="+mn-cs"/>
              </a:rPr>
              <a:t> individuelle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4BACC6">
                    <a:lumMod val="50000"/>
                  </a:srgbClr>
                </a:solidFill>
                <a:effectLst/>
                <a:uLnTx/>
                <a:uFillTx/>
                <a:latin typeface="Dosis" panose="02010703020202060003" pitchFamily="2" charset="0"/>
                <a:ea typeface="+mn-ea"/>
                <a:cs typeface="+mn-cs"/>
              </a:rPr>
              <a:t>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700" b="0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L’enseignant (e ) renseigne  </a:t>
            </a:r>
            <a:r>
              <a:rPr kumimoji="0" lang="fr-FR" sz="27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la grille de suivi</a:t>
            </a:r>
            <a:r>
              <a:rPr kumimoji="0" lang="fr-FR" sz="2700" b="0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. 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700" b="0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Il / elle peut recopier les mots sur une feuille ou les imprimer.</a:t>
            </a:r>
          </a:p>
          <a:p>
            <a:pPr marL="514350" marR="0" lvl="0" indent="-514350" algn="just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700" b="0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 Pendant la passation du test de la lecture, les élèves font les activités  de révision autonome. I ’enseignant(e) peut leur proposer une copie au besoin.</a:t>
            </a:r>
          </a:p>
          <a:p>
            <a:pPr marL="514350" marR="0" lvl="0" indent="-514350" algn="just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sz="2700" b="1" dirty="0">
                <a:solidFill>
                  <a:srgbClr val="106585"/>
                </a:solidFill>
                <a:latin typeface="Dosis" pitchFamily="2" charset="0"/>
              </a:rPr>
              <a:t>Ce test de suivi vise uniquement à évaluer la progression des élèves et à recueillir des indications sur leurs acquis.  </a:t>
            </a:r>
          </a:p>
          <a:p>
            <a:pPr marL="514350" marR="0" lvl="0" indent="-514350" algn="just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7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Le suivi des résultats permet d’identifier les élèves dont les progrès demeurent insuffisants afin d’assurer leur prise en charge ciblée lors de la seconde moitié du palier4.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871975E-021B-427E-C501-F4570F7A862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155288" y="159625"/>
            <a:ext cx="3741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5">
              <a:defRPr/>
            </a:pPr>
            <a:r>
              <a:rPr lang="fr-MA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Pour l’enseignant ( e ) </a:t>
            </a:r>
          </a:p>
        </p:txBody>
      </p:sp>
    </p:spTree>
    <p:extLst>
      <p:ext uri="{BB962C8B-B14F-4D97-AF65-F5344CB8AC3E}">
        <p14:creationId xmlns:p14="http://schemas.microsoft.com/office/powerpoint/2010/main" val="1865728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E298F-9858-067F-6B33-E8A3A420D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A09219-9CBA-52A2-A79C-34A3186B4C50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1584988-D451-9480-AD5E-EBAA455A9FDF}"/>
              </a:ext>
            </a:extLst>
          </p:cNvPr>
          <p:cNvSpPr/>
          <p:nvPr/>
        </p:nvSpPr>
        <p:spPr>
          <a:xfrm>
            <a:off x="275854" y="342900"/>
            <a:ext cx="13164293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C25F9BB-9E27-9488-84FA-61BF0E50B8F7}"/>
              </a:ext>
            </a:extLst>
          </p:cNvPr>
          <p:cNvSpPr/>
          <p:nvPr/>
        </p:nvSpPr>
        <p:spPr>
          <a:xfrm>
            <a:off x="285753" y="342900"/>
            <a:ext cx="13154395" cy="97858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E572862F-65EC-DD30-3859-FF3F39470D90}"/>
              </a:ext>
            </a:extLst>
          </p:cNvPr>
          <p:cNvSpPr/>
          <p:nvPr/>
        </p:nvSpPr>
        <p:spPr>
          <a:xfrm>
            <a:off x="811530" y="642481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861093C-16EA-DC1B-07B8-249D03005E00}"/>
              </a:ext>
            </a:extLst>
          </p:cNvPr>
          <p:cNvSpPr txBox="1"/>
          <p:nvPr/>
        </p:nvSpPr>
        <p:spPr>
          <a:xfrm>
            <a:off x="1340438" y="612899"/>
            <a:ext cx="11529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752"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Test de suivi de la lecture </a:t>
            </a:r>
            <a:endParaRPr lang="fr-FR" sz="280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7" name="ZoneTexte 2">
            <a:extLst>
              <a:ext uri="{FF2B5EF4-FFF2-40B4-BE49-F238E27FC236}">
                <a16:creationId xmlns:a16="http://schemas.microsoft.com/office/drawing/2014/main" id="{0EC483C9-C5A6-6D8F-4B2E-2AF8A687592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57200" y="1425084"/>
            <a:ext cx="12698730" cy="79002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fr-MA" sz="6600" b="1" dirty="0">
                <a:solidFill>
                  <a:srgbClr val="106585"/>
                </a:solidFill>
                <a:latin typeface="Dosis" panose="02010703020202060003" pitchFamily="2" charset="0"/>
              </a:rPr>
              <a:t>séchoir        chameau         téléphone       poignet            premier           facteur   </a:t>
            </a:r>
          </a:p>
          <a:p>
            <a:pPr algn="ctr">
              <a:lnSpc>
                <a:spcPct val="200000"/>
              </a:lnSpc>
            </a:pPr>
            <a:r>
              <a:rPr lang="fr-MA" sz="6600" b="1" dirty="0">
                <a:solidFill>
                  <a:srgbClr val="106585"/>
                </a:solidFill>
                <a:latin typeface="Dosis" panose="02010703020202060003" pitchFamily="2" charset="0"/>
              </a:rPr>
              <a:t> neige             fourchette  </a:t>
            </a:r>
          </a:p>
          <a:p>
            <a:pPr algn="ctr">
              <a:lnSpc>
                <a:spcPct val="200000"/>
              </a:lnSpc>
            </a:pPr>
            <a:r>
              <a:rPr lang="fr-MA" sz="6600" b="1" dirty="0">
                <a:solidFill>
                  <a:srgbClr val="106585"/>
                </a:solidFill>
                <a:latin typeface="Dosis" panose="02010703020202060003" pitchFamily="2" charset="0"/>
              </a:rPr>
              <a:t> boucher             cuire</a:t>
            </a:r>
          </a:p>
        </p:txBody>
      </p:sp>
    </p:spTree>
    <p:extLst>
      <p:ext uri="{BB962C8B-B14F-4D97-AF65-F5344CB8AC3E}">
        <p14:creationId xmlns:p14="http://schemas.microsoft.com/office/powerpoint/2010/main" val="881158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AEED4-9D50-30E8-F0A8-7D8DF097D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CC2CCE-E1CF-66BC-EB1E-924A26F4C8E0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EC81646-7D1B-573A-8348-62EB00D033D5}"/>
              </a:ext>
            </a:extLst>
          </p:cNvPr>
          <p:cNvSpPr/>
          <p:nvPr/>
        </p:nvSpPr>
        <p:spPr>
          <a:xfrm>
            <a:off x="280673" y="1000978"/>
            <a:ext cx="13164293" cy="8943122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78E105B-1888-69E2-C908-CD4DF44B0761}"/>
              </a:ext>
            </a:extLst>
          </p:cNvPr>
          <p:cNvSpPr/>
          <p:nvPr/>
        </p:nvSpPr>
        <p:spPr>
          <a:xfrm>
            <a:off x="271034" y="415725"/>
            <a:ext cx="13154395" cy="97858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320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665B288-20B2-696F-1C90-C6F0407A4CF1}"/>
              </a:ext>
            </a:extLst>
          </p:cNvPr>
          <p:cNvSpPr txBox="1"/>
          <p:nvPr/>
        </p:nvSpPr>
        <p:spPr>
          <a:xfrm>
            <a:off x="1245300" y="562111"/>
            <a:ext cx="1183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18">
              <a:defRPr/>
            </a:pPr>
            <a:r>
              <a:rPr lang="fr-FR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Devoir à la maison: lire les mots et les phrases de la page 30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735B3EC4-30B6-F2D8-D75E-36F6C564E616}"/>
              </a:ext>
            </a:extLst>
          </p:cNvPr>
          <p:cNvSpPr/>
          <p:nvPr/>
        </p:nvSpPr>
        <p:spPr>
          <a:xfrm>
            <a:off x="516129" y="618604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CEFE9A9A-E686-5CC2-F495-1B093037F6C0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62497" y="-25633"/>
          <a:ext cx="13154393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399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192399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3506105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3632585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30905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18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1800" b="1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Lecture- écriture</a:t>
                      </a:r>
                      <a:endParaRPr lang="fr-FR" sz="18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</a:rPr>
                        <a:t>4.Pratique autonome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Dosis" pitchFamily="2" charset="0"/>
                        </a:rPr>
                        <a:t>5.Jeu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2" name="Image 1">
            <a:extLst>
              <a:ext uri="{FF2B5EF4-FFF2-40B4-BE49-F238E27FC236}">
                <a16:creationId xmlns:a16="http://schemas.microsoft.com/office/drawing/2014/main" id="{BA74B7B3-8553-5F1B-3F49-A1DD4D7F1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1561000"/>
            <a:ext cx="5257800" cy="807027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FC3A26-D04C-AEB1-23A1-2C317343300C}"/>
              </a:ext>
            </a:extLst>
          </p:cNvPr>
          <p:cNvSpPr/>
          <p:nvPr/>
        </p:nvSpPr>
        <p:spPr>
          <a:xfrm>
            <a:off x="2133601" y="4610100"/>
            <a:ext cx="9296400" cy="48768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741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7E8C24-DA99-38B5-645D-DE7B164DE1F3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DAF020A-9247-3E51-467E-810529B131B9}"/>
              </a:ext>
            </a:extLst>
          </p:cNvPr>
          <p:cNvSpPr/>
          <p:nvPr/>
        </p:nvSpPr>
        <p:spPr>
          <a:xfrm>
            <a:off x="275854" y="342900"/>
            <a:ext cx="13164293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63EB4A4-3A46-952B-7425-A46965B3E722}"/>
              </a:ext>
            </a:extLst>
          </p:cNvPr>
          <p:cNvSpPr/>
          <p:nvPr/>
        </p:nvSpPr>
        <p:spPr>
          <a:xfrm>
            <a:off x="342901" y="1485902"/>
            <a:ext cx="13030202" cy="7179961"/>
          </a:xfrm>
          <a:prstGeom prst="roundRect">
            <a:avLst>
              <a:gd name="adj" fmla="val 9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33" name="Bulle narrative : rectangle à coins arrondis 32">
            <a:extLst>
              <a:ext uri="{FF2B5EF4-FFF2-40B4-BE49-F238E27FC236}">
                <a16:creationId xmlns:a16="http://schemas.microsoft.com/office/drawing/2014/main" id="{6B171BFB-CFF9-9341-D11E-479BA567AFB6}"/>
              </a:ext>
            </a:extLst>
          </p:cNvPr>
          <p:cNvSpPr/>
          <p:nvPr/>
        </p:nvSpPr>
        <p:spPr>
          <a:xfrm>
            <a:off x="5684866" y="3607199"/>
            <a:ext cx="6811933" cy="2452636"/>
          </a:xfrm>
          <a:prstGeom prst="wedgeRoundRectCallout">
            <a:avLst>
              <a:gd name="adj1" fmla="val -86230"/>
              <a:gd name="adj2" fmla="val -1235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srgbClr val="215968"/>
              </a:solidFill>
              <a:latin typeface="Dosis" pitchFamily="2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9874B0F-145F-42B0-6385-4A51EAD1F300}"/>
              </a:ext>
            </a:extLst>
          </p:cNvPr>
          <p:cNvSpPr txBox="1"/>
          <p:nvPr/>
        </p:nvSpPr>
        <p:spPr>
          <a:xfrm flipH="1">
            <a:off x="5832100" y="3712339"/>
            <a:ext cx="65174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34"/>
            <a:endParaRPr lang="fr-MA" sz="3200" b="1" dirty="0">
              <a:solidFill>
                <a:srgbClr val="215968"/>
              </a:solidFill>
              <a:latin typeface="Dosis" pitchFamily="2" charset="0"/>
            </a:endParaRPr>
          </a:p>
          <a:p>
            <a:pPr algn="ctr" defTabSz="685834"/>
            <a:r>
              <a:rPr lang="fr-MA" sz="3200" b="1" dirty="0">
                <a:solidFill>
                  <a:srgbClr val="215968"/>
                </a:solidFill>
                <a:latin typeface="Dosis" pitchFamily="2" charset="0"/>
              </a:rPr>
              <a:t>La séance d’aujourd’hui est terminée</a:t>
            </a:r>
          </a:p>
          <a:p>
            <a:pPr algn="ctr" defTabSz="685834"/>
            <a:r>
              <a:rPr lang="fr-MA" sz="3200" b="1" dirty="0">
                <a:solidFill>
                  <a:srgbClr val="215968"/>
                </a:solidFill>
                <a:latin typeface="Dosis" pitchFamily="2" charset="0"/>
              </a:rPr>
              <a:t> </a:t>
            </a:r>
          </a:p>
          <a:p>
            <a:pPr algn="ctr" defTabSz="685834"/>
            <a:r>
              <a:rPr lang="fr-MA" sz="3200" b="1" dirty="0">
                <a:solidFill>
                  <a:srgbClr val="215968"/>
                </a:solidFill>
                <a:latin typeface="Dosis" pitchFamily="2" charset="0"/>
              </a:rPr>
              <a:t>A demain ! </a:t>
            </a:r>
          </a:p>
          <a:p>
            <a:pPr marL="514364" indent="-514364" defTabSz="685834">
              <a:buFontTx/>
              <a:buChar char="-"/>
            </a:pPr>
            <a:endParaRPr lang="fr-MA" sz="3200" b="1" dirty="0">
              <a:solidFill>
                <a:srgbClr val="EEECE1">
                  <a:lumMod val="25000"/>
                </a:srgbClr>
              </a:solidFill>
              <a:latin typeface="Dosis" pitchFamily="2" charset="0"/>
            </a:endParaRPr>
          </a:p>
        </p:txBody>
      </p:sp>
      <p:pic>
        <p:nvPicPr>
          <p:cNvPr id="7" name="Image 6" descr="Une image contenant croquis, dessin, illustration, Visage humain&#10;&#10;Le contenu généré par l’IA peut être incorrect.">
            <a:extLst>
              <a:ext uri="{FF2B5EF4-FFF2-40B4-BE49-F238E27FC236}">
                <a16:creationId xmlns:a16="http://schemas.microsoft.com/office/drawing/2014/main" id="{CE009262-ECC6-6453-617E-99EABA5214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0DD"/>
              </a:clrFrom>
              <a:clrTo>
                <a:srgbClr val="FFF0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8" y="3390900"/>
            <a:ext cx="532118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32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5A196-0D03-F749-8501-C568B82D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059BA2-8C1A-6FEF-5F9A-FC719DB8DBE6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83A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BAEE6DD-16E4-CE75-DB1F-DC9C60DD79BC}"/>
              </a:ext>
            </a:extLst>
          </p:cNvPr>
          <p:cNvSpPr/>
          <p:nvPr/>
        </p:nvSpPr>
        <p:spPr>
          <a:xfrm>
            <a:off x="275854" y="342900"/>
            <a:ext cx="13164293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B5FDAA7-1FB0-58C4-C153-BEF09720A2E7}"/>
              </a:ext>
            </a:extLst>
          </p:cNvPr>
          <p:cNvSpPr/>
          <p:nvPr/>
        </p:nvSpPr>
        <p:spPr>
          <a:xfrm>
            <a:off x="285753" y="342900"/>
            <a:ext cx="13154395" cy="97858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EEDDC6B7-CAD5-F3E6-5F1E-CF33FA3A5217}"/>
              </a:ext>
            </a:extLst>
          </p:cNvPr>
          <p:cNvSpPr/>
          <p:nvPr/>
        </p:nvSpPr>
        <p:spPr>
          <a:xfrm>
            <a:off x="562942" y="598983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white">
                  <a:lumMod val="50000"/>
                </a:prstClr>
              </a:solidFill>
              <a:latin typeface="Dosis" pitchFamily="2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6C96612-8ADA-2516-5D6E-90142027279A}"/>
              </a:ext>
            </a:extLst>
          </p:cNvPr>
          <p:cNvSpPr txBox="1"/>
          <p:nvPr/>
        </p:nvSpPr>
        <p:spPr>
          <a:xfrm>
            <a:off x="1254314" y="388022"/>
            <a:ext cx="993116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34"/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Prenez vos ardoises et vos livrets de français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4120C3E-68FC-9D86-45DB-1E5CCE50FB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561" y="342900"/>
            <a:ext cx="1072972" cy="992461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A0F5B73-4673-B158-7158-DF81D6459657}"/>
              </a:ext>
            </a:extLst>
          </p:cNvPr>
          <p:cNvGrpSpPr/>
          <p:nvPr/>
        </p:nvGrpSpPr>
        <p:grpSpPr>
          <a:xfrm>
            <a:off x="989239" y="3859170"/>
            <a:ext cx="11506508" cy="3533358"/>
            <a:chOff x="-3805047" y="3869835"/>
            <a:chExt cx="6297262" cy="2753069"/>
          </a:xfrm>
        </p:grpSpPr>
        <p:sp>
          <p:nvSpPr>
            <p:cNvPr id="9" name="Rectangle : coins arrondis 18 - 2">
              <a:extLst>
                <a:ext uri="{FF2B5EF4-FFF2-40B4-BE49-F238E27FC236}">
                  <a16:creationId xmlns:a16="http://schemas.microsoft.com/office/drawing/2014/main" id="{06AE3FB6-617E-30CE-17D9-E4944BB22D51}"/>
                </a:ext>
              </a:extLst>
            </p:cNvPr>
            <p:cNvSpPr/>
            <p:nvPr/>
          </p:nvSpPr>
          <p:spPr>
            <a:xfrm flipH="1">
              <a:off x="556072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0" name="Rectangle : coins arrondis 18 - 2">
              <a:extLst>
                <a:ext uri="{FF2B5EF4-FFF2-40B4-BE49-F238E27FC236}">
                  <a16:creationId xmlns:a16="http://schemas.microsoft.com/office/drawing/2014/main" id="{AD7D1A10-A7C4-A797-618D-2504E07EB108}"/>
                </a:ext>
              </a:extLst>
            </p:cNvPr>
            <p:cNvSpPr/>
            <p:nvPr/>
          </p:nvSpPr>
          <p:spPr>
            <a:xfrm flipH="1">
              <a:off x="556072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Livret </a:t>
              </a:r>
            </a:p>
          </p:txBody>
        </p:sp>
        <p:sp>
          <p:nvSpPr>
            <p:cNvPr id="11" name="Rectangle : coins arrondis 18 - 2">
              <a:extLst>
                <a:ext uri="{FF2B5EF4-FFF2-40B4-BE49-F238E27FC236}">
                  <a16:creationId xmlns:a16="http://schemas.microsoft.com/office/drawing/2014/main" id="{2DB4658C-20DC-72AA-17DA-FB2A1D58EE00}"/>
                </a:ext>
              </a:extLst>
            </p:cNvPr>
            <p:cNvSpPr/>
            <p:nvPr/>
          </p:nvSpPr>
          <p:spPr>
            <a:xfrm flipH="1">
              <a:off x="-1634079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2" name="Rectangle : coins arrondis 18 - 2">
              <a:extLst>
                <a:ext uri="{FF2B5EF4-FFF2-40B4-BE49-F238E27FC236}">
                  <a16:creationId xmlns:a16="http://schemas.microsoft.com/office/drawing/2014/main" id="{5BCD92FE-BC16-F3AC-6E4B-C0BFF7AC5F18}"/>
                </a:ext>
              </a:extLst>
            </p:cNvPr>
            <p:cNvSpPr/>
            <p:nvPr/>
          </p:nvSpPr>
          <p:spPr>
            <a:xfrm flipH="1">
              <a:off x="-1634079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Cahier </a:t>
              </a:r>
            </a:p>
          </p:txBody>
        </p:sp>
        <p:sp>
          <p:nvSpPr>
            <p:cNvPr id="14" name="Rectangle : coins arrondis 18 - 2">
              <a:extLst>
                <a:ext uri="{FF2B5EF4-FFF2-40B4-BE49-F238E27FC236}">
                  <a16:creationId xmlns:a16="http://schemas.microsoft.com/office/drawing/2014/main" id="{BAFD3358-AABE-DF7E-98AA-2F20F273668D}"/>
                </a:ext>
              </a:extLst>
            </p:cNvPr>
            <p:cNvSpPr/>
            <p:nvPr/>
          </p:nvSpPr>
          <p:spPr>
            <a:xfrm flipH="1">
              <a:off x="-3805046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24" name="Rectangle : coins arrondis 18 - 2">
              <a:extLst>
                <a:ext uri="{FF2B5EF4-FFF2-40B4-BE49-F238E27FC236}">
                  <a16:creationId xmlns:a16="http://schemas.microsoft.com/office/drawing/2014/main" id="{62035628-88FB-2BF2-F5C3-E93661715A72}"/>
                </a:ext>
              </a:extLst>
            </p:cNvPr>
            <p:cNvSpPr/>
            <p:nvPr/>
          </p:nvSpPr>
          <p:spPr>
            <a:xfrm flipH="1">
              <a:off x="-3805047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Ardoise </a:t>
              </a:r>
            </a:p>
          </p:txBody>
        </p:sp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F9355F0F-29F7-D4CB-8F41-4832BC02109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1914" y="4272070"/>
            <a:ext cx="2053088" cy="1905077"/>
          </a:xfrm>
          <a:prstGeom prst="rect">
            <a:avLst/>
          </a:prstGeom>
        </p:spPr>
      </p:pic>
      <p:pic>
        <p:nvPicPr>
          <p:cNvPr id="28" name="Image 27" descr="Une image contenant dessin humoristique, dessin, capture d’écran, Dessin d’enfant&#10;&#10;Description générée automatiquement">
            <a:extLst>
              <a:ext uri="{FF2B5EF4-FFF2-40B4-BE49-F238E27FC236}">
                <a16:creationId xmlns:a16="http://schemas.microsoft.com/office/drawing/2014/main" id="{3BA58975-B1CB-DD2C-423A-C5CAADDF863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1" t="56294" r="43963" b="7778"/>
          <a:stretch/>
        </p:blipFill>
        <p:spPr>
          <a:xfrm>
            <a:off x="6141044" y="4509253"/>
            <a:ext cx="1433911" cy="1611393"/>
          </a:xfrm>
          <a:prstGeom prst="rect">
            <a:avLst/>
          </a:prstGeom>
        </p:spPr>
      </p:pic>
      <p:graphicFrame>
        <p:nvGraphicFramePr>
          <p:cNvPr id="30" name="Tableau 29">
            <a:extLst>
              <a:ext uri="{FF2B5EF4-FFF2-40B4-BE49-F238E27FC236}">
                <a16:creationId xmlns:a16="http://schemas.microsoft.com/office/drawing/2014/main" id="{F0D41098-A5F4-87AE-34B2-534A72BD6D7C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765801796"/>
              </p:ext>
            </p:extLst>
          </p:nvPr>
        </p:nvGraphicFramePr>
        <p:xfrm>
          <a:off x="1" y="-64418"/>
          <a:ext cx="9463877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4891877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24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18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D3EBE0B9-40BA-8C5E-306E-B67733AFD1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8576" y="4000500"/>
            <a:ext cx="1764781" cy="245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65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DDE4D-70E6-A77C-8F7A-9853D612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52B4E5-DF5C-71D8-950C-AC71E9583078}"/>
              </a:ext>
            </a:extLst>
          </p:cNvPr>
          <p:cNvSpPr/>
          <p:nvPr/>
        </p:nvSpPr>
        <p:spPr>
          <a:xfrm>
            <a:off x="1" y="-56495"/>
            <a:ext cx="1371599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fr-MA" sz="857" dirty="0"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593E7C-BBD8-FF81-D60F-F45BC533BDF4}"/>
              </a:ext>
            </a:extLst>
          </p:cNvPr>
          <p:cNvSpPr txBox="1"/>
          <p:nvPr/>
        </p:nvSpPr>
        <p:spPr>
          <a:xfrm>
            <a:off x="4806501" y="8599489"/>
            <a:ext cx="3742158" cy="1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6"/>
              </a:lnSpc>
              <a:spcBef>
                <a:spcPct val="0"/>
              </a:spcBef>
            </a:pPr>
            <a:r>
              <a:rPr lang="en-US" sz="1248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845F961A-9D37-EC65-CA2D-DCFBDB9AA6C6}"/>
              </a:ext>
            </a:extLst>
          </p:cNvPr>
          <p:cNvSpPr/>
          <p:nvPr/>
        </p:nvSpPr>
        <p:spPr>
          <a:xfrm>
            <a:off x="2857500" y="1487584"/>
            <a:ext cx="8001000" cy="7924800"/>
          </a:xfrm>
          <a:prstGeom prst="ellipse">
            <a:avLst/>
          </a:prstGeom>
          <a:solidFill>
            <a:schemeClr val="bg2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r>
              <a:rPr lang="fr-FR" sz="80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Dictée de mots</a:t>
            </a: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990A38F-5DE4-91E9-A9A9-6F6B144FA0F7}"/>
              </a:ext>
            </a:extLst>
          </p:cNvPr>
          <p:cNvGrpSpPr/>
          <p:nvPr/>
        </p:nvGrpSpPr>
        <p:grpSpPr>
          <a:xfrm>
            <a:off x="13855" y="190500"/>
            <a:ext cx="2240841" cy="841410"/>
            <a:chOff x="3663231" y="3540342"/>
            <a:chExt cx="1066274" cy="38554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76B2470-AC12-D2F7-77D5-B7F461CB3592}"/>
                </a:ext>
              </a:extLst>
            </p:cNvPr>
            <p:cNvSpPr/>
            <p:nvPr/>
          </p:nvSpPr>
          <p:spPr>
            <a:xfrm>
              <a:off x="3848841" y="3631231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240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1E691FD-0A56-3EF4-352D-FDA8A9E35C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231" y="3540342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BB8EE05-52A4-9831-A716-E0E5D55747E6}"/>
                </a:ext>
              </a:extLst>
            </p:cNvPr>
            <p:cNvSpPr txBox="1"/>
            <p:nvPr/>
          </p:nvSpPr>
          <p:spPr>
            <a:xfrm>
              <a:off x="3981318" y="3619032"/>
              <a:ext cx="748187" cy="211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2400" b="1" dirty="0">
                  <a:solidFill>
                    <a:srgbClr val="106585"/>
                  </a:solidFill>
                  <a:latin typeface="Dosis" pitchFamily="2" charset="0"/>
                </a:rPr>
                <a:t>10 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75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B0451-4E8A-5749-2FF6-727BA9AFC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A21E088-5E3F-928C-6A6C-78C99F7753DD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6530BAA-5C32-456D-9D4E-A4A98218BE66}"/>
              </a:ext>
            </a:extLst>
          </p:cNvPr>
          <p:cNvSpPr txBox="1"/>
          <p:nvPr/>
        </p:nvSpPr>
        <p:spPr>
          <a:xfrm>
            <a:off x="4782791" y="8639428"/>
            <a:ext cx="3785406" cy="20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85834">
              <a:lnSpc>
                <a:spcPts val="1766"/>
              </a:lnSpc>
              <a:spcBef>
                <a:spcPct val="0"/>
              </a:spcBef>
            </a:pPr>
            <a:r>
              <a:rPr lang="en-US" sz="1262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9BBC0A25-2CFA-6A0D-95D4-130427BE226E}"/>
              </a:ext>
            </a:extLst>
          </p:cNvPr>
          <p:cNvGrpSpPr/>
          <p:nvPr/>
        </p:nvGrpSpPr>
        <p:grpSpPr>
          <a:xfrm>
            <a:off x="1009360" y="1463703"/>
            <a:ext cx="12001500" cy="7926101"/>
            <a:chOff x="0" y="0"/>
            <a:chExt cx="3895412" cy="2555175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1858FA07-EC9A-B2D7-239F-F7DD9C283E13}"/>
                </a:ext>
              </a:extLst>
            </p:cNvPr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defTabSz="685869">
                <a:defRPr/>
              </a:pPr>
              <a:endParaRPr lang="fr-MA"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9AB8F3A7-7FBC-BD28-3FC5-1815102D5B1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2" tIns="38102" rIns="38102" bIns="38102" rtlCol="0" anchor="ctr"/>
            <a:lstStyle/>
            <a:p>
              <a:pPr algn="ctr" defTabSz="685869">
                <a:lnSpc>
                  <a:spcPts val="2409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10" name="Freeform 7">
            <a:extLst>
              <a:ext uri="{FF2B5EF4-FFF2-40B4-BE49-F238E27FC236}">
                <a16:creationId xmlns:a16="http://schemas.microsoft.com/office/drawing/2014/main" id="{30FB7996-9DA7-4BB1-8F44-76A6F1303FB2}"/>
              </a:ext>
            </a:extLst>
          </p:cNvPr>
          <p:cNvSpPr/>
          <p:nvPr/>
        </p:nvSpPr>
        <p:spPr>
          <a:xfrm>
            <a:off x="1179968" y="571501"/>
            <a:ext cx="929375" cy="892202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80F48D-09A9-9333-0963-35EE1B6A06AA}"/>
              </a:ext>
            </a:extLst>
          </p:cNvPr>
          <p:cNvSpPr txBox="1"/>
          <p:nvPr/>
        </p:nvSpPr>
        <p:spPr>
          <a:xfrm>
            <a:off x="2333956" y="2015170"/>
            <a:ext cx="8683076" cy="1242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5400" b="1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Dictée de mots</a:t>
            </a:r>
          </a:p>
          <a:p>
            <a:pPr algn="ctr" defTabSz="685800">
              <a:lnSpc>
                <a:spcPts val="3026"/>
              </a:lnSpc>
              <a:defRPr/>
            </a:pP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Carelia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57A38247-1176-8DA6-3B04-BB3807F58D56}"/>
              </a:ext>
            </a:extLst>
          </p:cNvPr>
          <p:cNvSpPr txBox="1"/>
          <p:nvPr/>
        </p:nvSpPr>
        <p:spPr>
          <a:xfrm>
            <a:off x="1919782" y="2840483"/>
            <a:ext cx="10180653" cy="1369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fr-FR" sz="3200" b="1" dirty="0">
              <a:latin typeface="Dosis" panose="02010703020202060003" pitchFamily="2" charset="0"/>
            </a:endParaRPr>
          </a:p>
          <a:p>
            <a:pPr algn="ctr"/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Support</a:t>
            </a:r>
            <a:r>
              <a:rPr lang="fr-FR" sz="3200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 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: images </a:t>
            </a:r>
          </a:p>
          <a:p>
            <a:pPr algn="ctr" defTabSz="685800">
              <a:lnSpc>
                <a:spcPts val="3026"/>
              </a:lnSpc>
              <a:defRPr/>
            </a:pP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Dosis" panose="02010703020202060003" pitchFamily="2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981875A5-E72F-E769-8827-9B5C52DD6A60}"/>
              </a:ext>
            </a:extLst>
          </p:cNvPr>
          <p:cNvSpPr txBox="1"/>
          <p:nvPr/>
        </p:nvSpPr>
        <p:spPr>
          <a:xfrm>
            <a:off x="2516462" y="4904315"/>
            <a:ext cx="8683076" cy="1088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4400" b="1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Déroulement :</a:t>
            </a:r>
            <a:endParaRPr lang="fr-FR" sz="4400" dirty="0">
              <a:solidFill>
                <a:schemeClr val="accent5">
                  <a:lumMod val="75000"/>
                </a:schemeClr>
              </a:solidFill>
              <a:latin typeface="Dosis" panose="02010703020202060003" pitchFamily="2" charset="0"/>
            </a:endParaRPr>
          </a:p>
          <a:p>
            <a:pPr algn="ctr" defTabSz="685800">
              <a:lnSpc>
                <a:spcPts val="3026"/>
              </a:lnSpc>
              <a:defRPr/>
            </a:pP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Carelia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EA9863BE-9209-723D-401C-01A3943045F4}"/>
              </a:ext>
            </a:extLst>
          </p:cNvPr>
          <p:cNvSpPr txBox="1"/>
          <p:nvPr/>
        </p:nvSpPr>
        <p:spPr>
          <a:xfrm>
            <a:off x="1305381" y="5439424"/>
            <a:ext cx="11422041" cy="3600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C’est une activité d’encodage au service de la lecture- décodage et la lecture- compréhension. L’enseignant(e) présente l’image sans nommer le mot, et les élèves l’écrivent sur leur ardoise. </a:t>
            </a:r>
          </a:p>
          <a:p>
            <a:pPr algn="just">
              <a:lnSpc>
                <a:spcPct val="150000"/>
              </a:lnSpc>
            </a:pP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La mise en commun et l’analyse des erreurs d’orthographe permettent de renforcer les compétences en lecture-décodage.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72DC9D1-2FC3-927C-CE6E-81CE7D40D5B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58395" y="357557"/>
            <a:ext cx="464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5">
              <a:defRPr/>
            </a:pPr>
            <a:r>
              <a:rPr lang="fr-MA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Pour l’enseignant ( e ) </a:t>
            </a:r>
          </a:p>
        </p:txBody>
      </p:sp>
    </p:spTree>
    <p:extLst>
      <p:ext uri="{BB962C8B-B14F-4D97-AF65-F5344CB8AC3E}">
        <p14:creationId xmlns:p14="http://schemas.microsoft.com/office/powerpoint/2010/main" val="625391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1CC759CD-A6C6-C82C-3FE8-97A930780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0CB42E0-36D9-507B-D496-D059B272F4CE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038214C-2CB6-5DDD-B475-0C9BC62971C3}"/>
              </a:ext>
            </a:extLst>
          </p:cNvPr>
          <p:cNvSpPr/>
          <p:nvPr/>
        </p:nvSpPr>
        <p:spPr>
          <a:xfrm>
            <a:off x="499634" y="605596"/>
            <a:ext cx="12950412" cy="9338503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algn="ctr" defTabSz="685834"/>
            <a:endParaRPr lang="fr-MA" sz="8000" b="1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7C8C984-3430-8910-301F-1ACDE3C2BFAB}"/>
              </a:ext>
            </a:extLst>
          </p:cNvPr>
          <p:cNvSpPr/>
          <p:nvPr/>
        </p:nvSpPr>
        <p:spPr>
          <a:xfrm>
            <a:off x="499634" y="627985"/>
            <a:ext cx="12978987" cy="1142999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7FDD177-3F08-0EAF-D8B3-29681056CAC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027" y="487304"/>
            <a:ext cx="1446339" cy="14426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7BB980-AA70-F51F-22E6-ED183D56DDE3}"/>
              </a:ext>
            </a:extLst>
          </p:cNvPr>
          <p:cNvSpPr txBox="1"/>
          <p:nvPr/>
        </p:nvSpPr>
        <p:spPr>
          <a:xfrm>
            <a:off x="1435439" y="605597"/>
            <a:ext cx="993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34"/>
            <a:r>
              <a:rPr lang="fr-FR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Je vais vous montrer des images. Vous devez écrire les mots.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.</a:t>
            </a:r>
          </a:p>
        </p:txBody>
      </p:sp>
      <p:pic>
        <p:nvPicPr>
          <p:cNvPr id="4" name="Image 3" descr="Une image contenant croquis, dessin, illustration, Visage humain&#10;&#10;Le contenu généré par l’IA peut être incorrect.">
            <a:extLst>
              <a:ext uri="{FF2B5EF4-FFF2-40B4-BE49-F238E27FC236}">
                <a16:creationId xmlns:a16="http://schemas.microsoft.com/office/drawing/2014/main" id="{AC28EE45-108E-970C-CB36-57E4FBA1035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0DD"/>
              </a:clrFrom>
              <a:clrTo>
                <a:srgbClr val="FFF0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9" y="3924300"/>
            <a:ext cx="4024741" cy="5292378"/>
          </a:xfrm>
          <a:prstGeom prst="rect">
            <a:avLst/>
          </a:prstGeom>
        </p:spPr>
      </p:pic>
      <p:sp>
        <p:nvSpPr>
          <p:cNvPr id="5" name="Bulle narrative : rectangle à coins arrondis 4">
            <a:extLst>
              <a:ext uri="{FF2B5EF4-FFF2-40B4-BE49-F238E27FC236}">
                <a16:creationId xmlns:a16="http://schemas.microsoft.com/office/drawing/2014/main" id="{6AA237A9-08AC-3541-E414-3EA1D88EC691}"/>
              </a:ext>
            </a:extLst>
          </p:cNvPr>
          <p:cNvSpPr/>
          <p:nvPr/>
        </p:nvSpPr>
        <p:spPr>
          <a:xfrm>
            <a:off x="3505200" y="3264645"/>
            <a:ext cx="8890265" cy="4020403"/>
          </a:xfrm>
          <a:prstGeom prst="wedgeRoundRectCallout">
            <a:avLst>
              <a:gd name="adj1" fmla="val -48392"/>
              <a:gd name="adj2" fmla="val -18782"/>
              <a:gd name="adj3" fmla="val 16667"/>
            </a:avLst>
          </a:pr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200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B5B7631-9A7C-BAEB-D6D8-D8805E1904EE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114B56F9-10AD-ADB5-B6DB-8C9AA4235E3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CDA18739-92E0-DAE5-52F9-FBD385F8C539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3600" b="1" dirty="0">
                <a:solidFill>
                  <a:schemeClr val="bg1">
                    <a:lumMod val="85000"/>
                  </a:schemeClr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8C264DC7-3D24-49A1-C655-9B02619BBC7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600" b="1" dirty="0">
                <a:solidFill>
                  <a:schemeClr val="bg1">
                    <a:lumMod val="85000"/>
                  </a:schemeClr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A71D67F9-558B-A9E1-68C8-F3B6C5FA5EF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600" b="1" dirty="0">
                <a:solidFill>
                  <a:schemeClr val="bg1">
                    <a:lumMod val="85000"/>
                  </a:schemeClr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E2F61C64-8FF6-B939-5EA8-DFB766C8900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3EB06B5-BEDE-3920-24A8-5DEAF95EA6C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6" name="Graphique 5">
            <a:extLst>
              <a:ext uri="{FF2B5EF4-FFF2-40B4-BE49-F238E27FC236}">
                <a16:creationId xmlns:a16="http://schemas.microsoft.com/office/drawing/2014/main" id="{FC703C77-297F-A3CA-E555-577D7BB188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A8693BC0-F33C-DD6D-D1CF-67A98AE30C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6551" y="5749053"/>
            <a:ext cx="1588801" cy="113829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015AA20-FFBA-A69D-998F-EA18E69E8F2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617" y="4018460"/>
            <a:ext cx="1333735" cy="97677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3818ED2-DEC0-F1F3-C2A5-09B5858C342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338" y="3705542"/>
            <a:ext cx="1573992" cy="128969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0CE173E-E87F-0A9F-931A-9E172B2D06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4257" y="3491575"/>
            <a:ext cx="1660359" cy="154176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868EB28-9649-99F8-57AA-FECF1C4A265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4678"/>
          <a:stretch>
            <a:fillRect/>
          </a:stretch>
        </p:blipFill>
        <p:spPr>
          <a:xfrm>
            <a:off x="6382957" y="5749053"/>
            <a:ext cx="1805541" cy="130534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6751DA31-0EF3-8044-2229-4BB5BA3372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98094" y="5422954"/>
            <a:ext cx="1243200" cy="1669547"/>
          </a:xfrm>
          <a:prstGeom prst="roundRect">
            <a:avLst>
              <a:gd name="adj" fmla="val 34754"/>
            </a:avLst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F265A517-9CF6-F208-CE7C-9AEB7AA16BD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674" y="3333137"/>
            <a:ext cx="2098861" cy="1785051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F8F12B8-2B33-F2F7-151C-91D44375829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5252704"/>
            <a:ext cx="1588802" cy="201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84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857A3-E998-69F7-F5F7-A301ADF12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0DF9E5A-6C1E-ABFB-53F4-8CAD013C4C00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AD671ED-0BF0-DC82-96D4-753DF5DF7782}"/>
              </a:ext>
            </a:extLst>
          </p:cNvPr>
          <p:cNvSpPr/>
          <p:nvPr/>
        </p:nvSpPr>
        <p:spPr>
          <a:xfrm>
            <a:off x="285757" y="342900"/>
            <a:ext cx="13192868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4400" b="1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D2CD961-C57B-0CFE-2483-036EF5BE5E1D}"/>
              </a:ext>
            </a:extLst>
          </p:cNvPr>
          <p:cNvSpPr/>
          <p:nvPr/>
        </p:nvSpPr>
        <p:spPr>
          <a:xfrm>
            <a:off x="285755" y="342900"/>
            <a:ext cx="13154396" cy="114300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4C107880-BFE9-EC53-4D83-ECC9F9DFB0CB}"/>
              </a:ext>
            </a:extLst>
          </p:cNvPr>
          <p:cNvSpPr/>
          <p:nvPr/>
        </p:nvSpPr>
        <p:spPr>
          <a:xfrm>
            <a:off x="1010024" y="69393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/>
            <a:endParaRPr lang="fr-MA" sz="1350" dirty="0">
              <a:solidFill>
                <a:prstClr val="white">
                  <a:lumMod val="50000"/>
                </a:prstClr>
              </a:solidFill>
              <a:latin typeface="Dosis" pitchFamily="2" charset="0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5C232B9-392E-E8AD-1916-700AA0BCED0C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4124378"/>
              </p:ext>
            </p:extLst>
          </p:nvPr>
        </p:nvGraphicFramePr>
        <p:xfrm>
          <a:off x="2" y="-2"/>
          <a:ext cx="6710919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20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2000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  <a:p>
                      <a:pPr algn="ctr"/>
                      <a:endParaRPr lang="fr-FR" sz="20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B6ACBC09-B1BF-C6D5-5263-AEE8690A5773}"/>
              </a:ext>
            </a:extLst>
          </p:cNvPr>
          <p:cNvSpPr txBox="1"/>
          <p:nvPr/>
        </p:nvSpPr>
        <p:spPr>
          <a:xfrm>
            <a:off x="1711297" y="565073"/>
            <a:ext cx="10737143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Observez l’image et écrivez le mot. 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Levez les ardoises 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4B9AFA-2D59-6531-E1B0-D13CFC24EB1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14506" y="70715"/>
            <a:ext cx="2626019" cy="203027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6CD1731-38E8-170A-F072-C82DCAA8B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674" y="3333137"/>
            <a:ext cx="3765326" cy="320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359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26352</TotalTime>
  <Words>1554</Words>
  <Application>Microsoft Office PowerPoint</Application>
  <PresentationFormat>Personnalisé</PresentationFormat>
  <Paragraphs>324</Paragraphs>
  <Slides>47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6" baseType="lpstr">
      <vt:lpstr>Carelia</vt:lpstr>
      <vt:lpstr>Calibri</vt:lpstr>
      <vt:lpstr>Dosis</vt:lpstr>
      <vt:lpstr>Arial</vt:lpstr>
      <vt:lpstr>Microsoft Uighur</vt:lpstr>
      <vt:lpstr>Arimo Italics</vt:lpstr>
      <vt:lpstr>Wingdings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Illustrative Creative Literature Project Presentation</dc:title>
  <dc:creator>youssef saadani</dc:creator>
  <cp:lastModifiedBy>Z Chabih</cp:lastModifiedBy>
  <cp:revision>782</cp:revision>
  <dcterms:created xsi:type="dcterms:W3CDTF">2006-08-16T00:00:00Z</dcterms:created>
  <dcterms:modified xsi:type="dcterms:W3CDTF">2025-09-30T13:08:20Z</dcterms:modified>
  <dc:identifier>DAFtlvZnwz4</dc:identifier>
</cp:coreProperties>
</file>